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7" r:id="rId4"/>
    <p:sldId id="263" r:id="rId5"/>
    <p:sldId id="264" r:id="rId6"/>
    <p:sldId id="265" r:id="rId7"/>
    <p:sldId id="266" r:id="rId8"/>
    <p:sldId id="257" r:id="rId9"/>
    <p:sldId id="258" r:id="rId10"/>
    <p:sldId id="259" r:id="rId11"/>
    <p:sldId id="261" r:id="rId12"/>
    <p:sldId id="262" r:id="rId13"/>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ilen Noč" initials="TN" lastIdx="1" clrIdx="0">
    <p:extLst>
      <p:ext uri="{19B8F6BF-5375-455C-9EA6-DF929625EA0E}">
        <p15:presenceInfo xmlns:p15="http://schemas.microsoft.com/office/powerpoint/2012/main" userId="Tilen Noč"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sl-SI"/>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sl-SI"/>
          </a:p>
        </p:txBody>
      </p:sp>
      <p:sp>
        <p:nvSpPr>
          <p:cNvPr id="4" name="Označba mesta datuma 3"/>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5" name="Označba mesta noge 4"/>
          <p:cNvSpPr>
            <a:spLocks noGrp="1"/>
          </p:cNvSpPr>
          <p:nvPr>
            <p:ph type="ftr" sz="quarter" idx="11"/>
          </p:nvPr>
        </p:nvSpPr>
        <p:spPr/>
        <p:txBody>
          <a:bodyPr/>
          <a:lstStyle/>
          <a:p>
            <a:endParaRPr lang="sl-SI" dirty="0"/>
          </a:p>
        </p:txBody>
      </p:sp>
      <p:sp>
        <p:nvSpPr>
          <p:cNvPr id="6" name="Označba mesta številke diapozitiva 5"/>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2755691702"/>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5" name="Označba mesta noge 4"/>
          <p:cNvSpPr>
            <a:spLocks noGrp="1"/>
          </p:cNvSpPr>
          <p:nvPr>
            <p:ph type="ftr" sz="quarter" idx="11"/>
          </p:nvPr>
        </p:nvSpPr>
        <p:spPr/>
        <p:txBody>
          <a:bodyPr/>
          <a:lstStyle/>
          <a:p>
            <a:endParaRPr lang="sl-SI" dirty="0"/>
          </a:p>
        </p:txBody>
      </p:sp>
      <p:sp>
        <p:nvSpPr>
          <p:cNvPr id="6" name="Označba mesta številke diapozitiva 5"/>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3062631843"/>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sl-SI"/>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5" name="Označba mesta noge 4"/>
          <p:cNvSpPr>
            <a:spLocks noGrp="1"/>
          </p:cNvSpPr>
          <p:nvPr>
            <p:ph type="ftr" sz="quarter" idx="11"/>
          </p:nvPr>
        </p:nvSpPr>
        <p:spPr/>
        <p:txBody>
          <a:bodyPr/>
          <a:lstStyle/>
          <a:p>
            <a:endParaRPr lang="sl-SI" dirty="0"/>
          </a:p>
        </p:txBody>
      </p:sp>
      <p:sp>
        <p:nvSpPr>
          <p:cNvPr id="6" name="Označba mesta številke diapozitiva 5"/>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252264660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5" name="Označba mesta noge 4"/>
          <p:cNvSpPr>
            <a:spLocks noGrp="1"/>
          </p:cNvSpPr>
          <p:nvPr>
            <p:ph type="ftr" sz="quarter" idx="11"/>
          </p:nvPr>
        </p:nvSpPr>
        <p:spPr/>
        <p:txBody>
          <a:bodyPr/>
          <a:lstStyle/>
          <a:p>
            <a:endParaRPr lang="sl-SI" dirty="0"/>
          </a:p>
        </p:txBody>
      </p:sp>
      <p:sp>
        <p:nvSpPr>
          <p:cNvPr id="6" name="Označba mesta številke diapozitiva 5"/>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2958998390"/>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sl-SI"/>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5" name="Označba mesta noge 4"/>
          <p:cNvSpPr>
            <a:spLocks noGrp="1"/>
          </p:cNvSpPr>
          <p:nvPr>
            <p:ph type="ftr" sz="quarter" idx="11"/>
          </p:nvPr>
        </p:nvSpPr>
        <p:spPr/>
        <p:txBody>
          <a:bodyPr/>
          <a:lstStyle/>
          <a:p>
            <a:endParaRPr lang="sl-SI" dirty="0"/>
          </a:p>
        </p:txBody>
      </p:sp>
      <p:sp>
        <p:nvSpPr>
          <p:cNvPr id="6" name="Označba mesta številke diapozitiva 5"/>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1733172013"/>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datuma 4"/>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6" name="Označba mesta noge 5"/>
          <p:cNvSpPr>
            <a:spLocks noGrp="1"/>
          </p:cNvSpPr>
          <p:nvPr>
            <p:ph type="ftr" sz="quarter" idx="11"/>
          </p:nvPr>
        </p:nvSpPr>
        <p:spPr/>
        <p:txBody>
          <a:bodyPr/>
          <a:lstStyle/>
          <a:p>
            <a:endParaRPr lang="sl-SI" dirty="0"/>
          </a:p>
        </p:txBody>
      </p:sp>
      <p:sp>
        <p:nvSpPr>
          <p:cNvPr id="7" name="Označba mesta številke diapozitiva 6"/>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1132126046"/>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sl-SI"/>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značba mesta datuma 6"/>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8" name="Označba mesta noge 7"/>
          <p:cNvSpPr>
            <a:spLocks noGrp="1"/>
          </p:cNvSpPr>
          <p:nvPr>
            <p:ph type="ftr" sz="quarter" idx="11"/>
          </p:nvPr>
        </p:nvSpPr>
        <p:spPr/>
        <p:txBody>
          <a:bodyPr/>
          <a:lstStyle/>
          <a:p>
            <a:endParaRPr lang="sl-SI" dirty="0"/>
          </a:p>
        </p:txBody>
      </p:sp>
      <p:sp>
        <p:nvSpPr>
          <p:cNvPr id="9" name="Označba mesta številke diapozitiva 8"/>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3189901470"/>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datuma 2"/>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4" name="Označba mesta noge 3"/>
          <p:cNvSpPr>
            <a:spLocks noGrp="1"/>
          </p:cNvSpPr>
          <p:nvPr>
            <p:ph type="ftr" sz="quarter" idx="11"/>
          </p:nvPr>
        </p:nvSpPr>
        <p:spPr/>
        <p:txBody>
          <a:bodyPr/>
          <a:lstStyle/>
          <a:p>
            <a:endParaRPr lang="sl-SI" dirty="0"/>
          </a:p>
        </p:txBody>
      </p:sp>
      <p:sp>
        <p:nvSpPr>
          <p:cNvPr id="5" name="Označba mesta številke diapozitiva 4"/>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955205503"/>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3" name="Označba mesta noge 2"/>
          <p:cNvSpPr>
            <a:spLocks noGrp="1"/>
          </p:cNvSpPr>
          <p:nvPr>
            <p:ph type="ftr" sz="quarter" idx="11"/>
          </p:nvPr>
        </p:nvSpPr>
        <p:spPr/>
        <p:txBody>
          <a:bodyPr/>
          <a:lstStyle/>
          <a:p>
            <a:endParaRPr lang="sl-SI" dirty="0"/>
          </a:p>
        </p:txBody>
      </p:sp>
      <p:sp>
        <p:nvSpPr>
          <p:cNvPr id="4" name="Označba mesta številke diapozitiva 3"/>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220023888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6" name="Označba mesta noge 5"/>
          <p:cNvSpPr>
            <a:spLocks noGrp="1"/>
          </p:cNvSpPr>
          <p:nvPr>
            <p:ph type="ftr" sz="quarter" idx="11"/>
          </p:nvPr>
        </p:nvSpPr>
        <p:spPr/>
        <p:txBody>
          <a:bodyPr/>
          <a:lstStyle/>
          <a:p>
            <a:endParaRPr lang="sl-SI" dirty="0"/>
          </a:p>
        </p:txBody>
      </p:sp>
      <p:sp>
        <p:nvSpPr>
          <p:cNvPr id="7" name="Označba mesta številke diapozitiva 6"/>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1479533340"/>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dirty="0"/>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6E93A09E-D9D8-4D7D-809B-6F52B7074FE7}" type="datetimeFigureOut">
              <a:rPr lang="sl-SI" smtClean="0"/>
              <a:t>13. 01. 2017</a:t>
            </a:fld>
            <a:endParaRPr lang="sl-SI" dirty="0"/>
          </a:p>
        </p:txBody>
      </p:sp>
      <p:sp>
        <p:nvSpPr>
          <p:cNvPr id="6" name="Označba mesta noge 5"/>
          <p:cNvSpPr>
            <a:spLocks noGrp="1"/>
          </p:cNvSpPr>
          <p:nvPr>
            <p:ph type="ftr" sz="quarter" idx="11"/>
          </p:nvPr>
        </p:nvSpPr>
        <p:spPr/>
        <p:txBody>
          <a:bodyPr/>
          <a:lstStyle/>
          <a:p>
            <a:endParaRPr lang="sl-SI" dirty="0"/>
          </a:p>
        </p:txBody>
      </p:sp>
      <p:sp>
        <p:nvSpPr>
          <p:cNvPr id="7" name="Označba mesta številke diapozitiva 6"/>
          <p:cNvSpPr>
            <a:spLocks noGrp="1"/>
          </p:cNvSpPr>
          <p:nvPr>
            <p:ph type="sldNum" sz="quarter" idx="12"/>
          </p:nvPr>
        </p:nvSpPr>
        <p:spPr/>
        <p:txBody>
          <a:bodyPr/>
          <a:lstStyle/>
          <a:p>
            <a:fld id="{05379FB8-B508-46DB-88E4-31BB0D862C3E}" type="slidenum">
              <a:rPr lang="sl-SI" smtClean="0"/>
              <a:t>‹#›</a:t>
            </a:fld>
            <a:endParaRPr lang="sl-SI" dirty="0"/>
          </a:p>
        </p:txBody>
      </p:sp>
    </p:spTree>
    <p:extLst>
      <p:ext uri="{BB962C8B-B14F-4D97-AF65-F5344CB8AC3E}">
        <p14:creationId xmlns:p14="http://schemas.microsoft.com/office/powerpoint/2010/main" val="2613147271"/>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93A09E-D9D8-4D7D-809B-6F52B7074FE7}" type="datetimeFigureOut">
              <a:rPr lang="sl-SI" smtClean="0"/>
              <a:t>13. 01. 2017</a:t>
            </a:fld>
            <a:endParaRPr lang="sl-SI" dirty="0"/>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dirty="0"/>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379FB8-B508-46DB-88E4-31BB0D862C3E}" type="slidenum">
              <a:rPr lang="sl-SI" smtClean="0"/>
              <a:t>‹#›</a:t>
            </a:fld>
            <a:endParaRPr lang="sl-SI" dirty="0"/>
          </a:p>
        </p:txBody>
      </p:sp>
    </p:spTree>
    <p:extLst>
      <p:ext uri="{BB962C8B-B14F-4D97-AF65-F5344CB8AC3E}">
        <p14:creationId xmlns:p14="http://schemas.microsoft.com/office/powerpoint/2010/main" val="10683819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randomBar dir="ver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mathlesstraveled.com/2013/01/03/the-steinhaus-johnson-trotter-algorithm/" TargetMode="External"/><Relationship Id="rId2" Type="http://schemas.openxmlformats.org/officeDocument/2006/relationships/hyperlink" Target="https://en.wikipedia.org/wiki/Steinhaus%E2%80%93Johnson%E2%80%93Trotter_algorithm" TargetMode="External"/><Relationship Id="rId1" Type="http://schemas.openxmlformats.org/officeDocument/2006/relationships/slideLayout" Target="../slideLayouts/slideLayout2.xml"/><Relationship Id="rId4" Type="http://schemas.openxmlformats.org/officeDocument/2006/relationships/hyperlink" Target="https://tropenhitze.wordpress.com/2010/01/25/steinhausjohnson-trotter-permutation-algorithm-explained-and-implemented-in-jav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jp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jp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b="1" dirty="0" smtClean="0"/>
              <a:t>Steinhaus–Johnson–Trotter algoritem</a:t>
            </a:r>
            <a:endParaRPr lang="sl-SI" b="1" dirty="0"/>
          </a:p>
        </p:txBody>
      </p:sp>
      <p:sp>
        <p:nvSpPr>
          <p:cNvPr id="3" name="Podnaslov 2"/>
          <p:cNvSpPr>
            <a:spLocks noGrp="1"/>
          </p:cNvSpPr>
          <p:nvPr>
            <p:ph type="subTitle" idx="1"/>
          </p:nvPr>
        </p:nvSpPr>
        <p:spPr/>
        <p:txBody>
          <a:bodyPr>
            <a:normAutofit/>
          </a:bodyPr>
          <a:lstStyle/>
          <a:p>
            <a:r>
              <a:rPr lang="sl-SI" dirty="0" smtClean="0"/>
              <a:t>Tilen Noč</a:t>
            </a:r>
          </a:p>
          <a:p>
            <a:r>
              <a:rPr lang="sl-SI" dirty="0" smtClean="0"/>
              <a:t>3</a:t>
            </a:r>
            <a:r>
              <a:rPr lang="sl-SI" dirty="0"/>
              <a:t>. Letnik Praktična matematika</a:t>
            </a:r>
          </a:p>
          <a:p>
            <a:r>
              <a:rPr lang="sl-SI" dirty="0"/>
              <a:t>Fakulteta za matematiko in fiziko Ljubljana</a:t>
            </a:r>
          </a:p>
          <a:p>
            <a:endParaRPr lang="sl-SI" dirty="0"/>
          </a:p>
        </p:txBody>
      </p:sp>
    </p:spTree>
    <p:extLst>
      <p:ext uri="{BB962C8B-B14F-4D97-AF65-F5344CB8AC3E}">
        <p14:creationId xmlns:p14="http://schemas.microsoft.com/office/powerpoint/2010/main" val="187135105"/>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t>Geometrično</a:t>
            </a:r>
            <a:endParaRPr lang="sl-SI" b="1" dirty="0"/>
          </a:p>
        </p:txBody>
      </p:sp>
      <p:sp>
        <p:nvSpPr>
          <p:cNvPr id="3" name="Označba mesta vsebine 2"/>
          <p:cNvSpPr>
            <a:spLocks noGrp="1"/>
          </p:cNvSpPr>
          <p:nvPr>
            <p:ph idx="1"/>
          </p:nvPr>
        </p:nvSpPr>
        <p:spPr>
          <a:xfrm>
            <a:off x="838200" y="1825624"/>
            <a:ext cx="10515600" cy="4831849"/>
          </a:xfrm>
        </p:spPr>
        <p:txBody>
          <a:bodyPr>
            <a:normAutofit/>
          </a:bodyPr>
          <a:lstStyle/>
          <a:p>
            <a:r>
              <a:rPr lang="sl-SI" dirty="0" smtClean="0"/>
              <a:t>Množica permutacij števila n predstavlja (n-1) razsežen politop v n razsežnem prostoru</a:t>
            </a:r>
          </a:p>
          <a:p>
            <a:endParaRPr lang="sl-SI" dirty="0"/>
          </a:p>
          <a:p>
            <a:endParaRPr lang="sl-SI" dirty="0" smtClean="0"/>
          </a:p>
          <a:p>
            <a:endParaRPr lang="sl-SI" dirty="0"/>
          </a:p>
          <a:p>
            <a:endParaRPr lang="sl-SI" dirty="0" smtClean="0"/>
          </a:p>
          <a:p>
            <a:endParaRPr lang="sl-SI" dirty="0"/>
          </a:p>
          <a:p>
            <a:endParaRPr lang="sl-SI" dirty="0" smtClean="0"/>
          </a:p>
          <a:p>
            <a:endParaRPr lang="sl-SI" dirty="0"/>
          </a:p>
          <a:p>
            <a:pPr marL="0" indent="0">
              <a:buNone/>
            </a:pPr>
            <a:endParaRPr lang="sl-SI" dirty="0" smtClean="0"/>
          </a:p>
          <a:p>
            <a:endParaRPr lang="sl-SI" dirty="0"/>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8906" y="2826669"/>
            <a:ext cx="4078007" cy="3276000"/>
          </a:xfrm>
          <a:prstGeom prst="rect">
            <a:avLst/>
          </a:prstGeom>
          <a:solidFill>
            <a:schemeClr val="bg1"/>
          </a:solidFill>
        </p:spPr>
      </p:pic>
      <p:pic>
        <p:nvPicPr>
          <p:cNvPr id="5" name="Slik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2819" y="2788307"/>
            <a:ext cx="3351724" cy="3240000"/>
          </a:xfrm>
          <a:prstGeom prst="rect">
            <a:avLst/>
          </a:prstGeom>
        </p:spPr>
      </p:pic>
      <p:pic>
        <p:nvPicPr>
          <p:cNvPr id="6" name="Slika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7188" y="2769077"/>
            <a:ext cx="3351724" cy="3240000"/>
          </a:xfrm>
          <a:prstGeom prst="rect">
            <a:avLst/>
          </a:prstGeom>
          <a:pattFill prst="pct5">
            <a:fgClr>
              <a:schemeClr val="accent1"/>
            </a:fgClr>
            <a:bgClr>
              <a:schemeClr val="bg1"/>
            </a:bgClr>
          </a:pattFill>
        </p:spPr>
      </p:pic>
      <p:pic>
        <p:nvPicPr>
          <p:cNvPr id="7" name="Slika 6"/>
          <p:cNvPicPr/>
          <p:nvPr/>
        </p:nvPicPr>
        <p:blipFill>
          <a:blip r:embed="rId5" cstate="print">
            <a:extLst>
              <a:ext uri="{28A0092B-C50C-407E-A947-70E740481C1C}">
                <a14:useLocalDpi xmlns:a14="http://schemas.microsoft.com/office/drawing/2010/main" val="0"/>
              </a:ext>
            </a:extLst>
          </a:blip>
          <a:stretch>
            <a:fillRect/>
          </a:stretch>
        </p:blipFill>
        <p:spPr>
          <a:xfrm>
            <a:off x="7883033" y="2836242"/>
            <a:ext cx="3602324" cy="3256854"/>
          </a:xfrm>
          <a:prstGeom prst="rect">
            <a:avLst/>
          </a:prstGeom>
        </p:spPr>
      </p:pic>
    </p:spTree>
    <p:extLst>
      <p:ext uri="{BB962C8B-B14F-4D97-AF65-F5344CB8AC3E}">
        <p14:creationId xmlns:p14="http://schemas.microsoft.com/office/powerpoint/2010/main" val="381949493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1"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t>Zanimivosti</a:t>
            </a:r>
            <a:endParaRPr lang="sl-SI" b="1" dirty="0"/>
          </a:p>
        </p:txBody>
      </p:sp>
      <p:sp>
        <p:nvSpPr>
          <p:cNvPr id="3" name="Označba mesta vsebine 2"/>
          <p:cNvSpPr>
            <a:spLocks noGrp="1"/>
          </p:cNvSpPr>
          <p:nvPr>
            <p:ph idx="1"/>
          </p:nvPr>
        </p:nvSpPr>
        <p:spPr/>
        <p:txBody>
          <a:bodyPr>
            <a:normAutofit lnSpcReduction="10000"/>
          </a:bodyPr>
          <a:lstStyle/>
          <a:p>
            <a:r>
              <a:rPr lang="sl-SI" dirty="0" smtClean="0"/>
              <a:t>Metoda znana že v letu 1621</a:t>
            </a:r>
          </a:p>
          <a:p>
            <a:endParaRPr lang="sl-SI" dirty="0" smtClean="0"/>
          </a:p>
          <a:p>
            <a:r>
              <a:rPr lang="sl-SI" dirty="0" smtClean="0"/>
              <a:t>Uporabljali v cerkvi za zvonjenje zvonov</a:t>
            </a:r>
          </a:p>
          <a:p>
            <a:endParaRPr lang="sl-SI" dirty="0" smtClean="0"/>
          </a:p>
          <a:p>
            <a:r>
              <a:rPr lang="sl-SI" dirty="0" smtClean="0"/>
              <a:t>Leta 1677 imeli rešitev do 6 zvonov</a:t>
            </a:r>
          </a:p>
          <a:p>
            <a:endParaRPr lang="sl-SI" dirty="0" smtClean="0"/>
          </a:p>
          <a:p>
            <a:r>
              <a:rPr lang="sl-SI" dirty="0" smtClean="0"/>
              <a:t>Relacija z Grayevo kodo</a:t>
            </a:r>
          </a:p>
          <a:p>
            <a:endParaRPr lang="sl-SI" dirty="0" smtClean="0"/>
          </a:p>
          <a:p>
            <a:r>
              <a:rPr lang="sl-SI" dirty="0" smtClean="0"/>
              <a:t>Generira Grayevo kodo za permutacije same</a:t>
            </a:r>
            <a:endParaRPr lang="sl-SI" dirty="0"/>
          </a:p>
        </p:txBody>
      </p:sp>
    </p:spTree>
    <p:extLst>
      <p:ext uri="{BB962C8B-B14F-4D97-AF65-F5344CB8AC3E}">
        <p14:creationId xmlns:p14="http://schemas.microsoft.com/office/powerpoint/2010/main" val="81987678"/>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algn="ctr"/>
            <a:r>
              <a:rPr lang="sl-SI" b="1" dirty="0" smtClean="0"/>
              <a:t>Hvala za pozornost</a:t>
            </a:r>
            <a:endParaRPr lang="sl-SI" b="1" dirty="0"/>
          </a:p>
        </p:txBody>
      </p:sp>
      <p:sp>
        <p:nvSpPr>
          <p:cNvPr id="3" name="Označba mesta vsebine 2"/>
          <p:cNvSpPr>
            <a:spLocks noGrp="1"/>
          </p:cNvSpPr>
          <p:nvPr>
            <p:ph idx="1"/>
          </p:nvPr>
        </p:nvSpPr>
        <p:spPr/>
        <p:txBody>
          <a:bodyPr>
            <a:normAutofit/>
          </a:bodyPr>
          <a:lstStyle/>
          <a:p>
            <a:r>
              <a:rPr lang="sl-SI" dirty="0" smtClean="0"/>
              <a:t>Viri:</a:t>
            </a:r>
          </a:p>
          <a:p>
            <a:pPr lvl="1"/>
            <a:r>
              <a:rPr lang="sl-SI" dirty="0"/>
              <a:t>Steinhaus–Johnson–Trotter algorithm. 2016. [splet]. [16.12.2016]. </a:t>
            </a:r>
            <a:r>
              <a:rPr lang="sl-SI" dirty="0" smtClean="0"/>
              <a:t>Dostopno </a:t>
            </a:r>
            <a:r>
              <a:rPr lang="sl-SI" dirty="0"/>
              <a:t>na spletnem naslovu: </a:t>
            </a:r>
            <a:r>
              <a:rPr lang="sl-SI" u="sng" dirty="0">
                <a:hlinkClick r:id="rId2"/>
              </a:rPr>
              <a:t>https://en.wikipedia.org/wiki/Steinhaus%E2%80%93Johnson%E2%80%93Trotter_algorithm</a:t>
            </a:r>
            <a:r>
              <a:rPr lang="sl-SI" dirty="0"/>
              <a:t> </a:t>
            </a:r>
          </a:p>
          <a:p>
            <a:pPr lvl="1"/>
            <a:r>
              <a:rPr lang="sl-SI" dirty="0"/>
              <a:t>The Steinhaus-Johnson-Trotter algorithm. 2013. [splet]. [16.12.2016</a:t>
            </a:r>
            <a:r>
              <a:rPr lang="sl-SI" dirty="0" smtClean="0"/>
              <a:t>].Dostopno </a:t>
            </a:r>
            <a:r>
              <a:rPr lang="sl-SI" dirty="0"/>
              <a:t>na spletnem naslovu: </a:t>
            </a:r>
            <a:r>
              <a:rPr lang="sl-SI" u="sng" dirty="0">
                <a:hlinkClick r:id="rId3"/>
              </a:rPr>
              <a:t>https://mathlesstraveled.com/2013/01/03/the-steinhaus-johnson-trotter-algorithm/</a:t>
            </a:r>
            <a:r>
              <a:rPr lang="sl-SI" dirty="0"/>
              <a:t> </a:t>
            </a:r>
          </a:p>
          <a:p>
            <a:pPr lvl="1"/>
            <a:r>
              <a:rPr lang="sl-SI" dirty="0"/>
              <a:t>Tropenhitze. 2010. [splet]. [16.12.2016</a:t>
            </a:r>
            <a:r>
              <a:rPr lang="sl-SI" dirty="0" smtClean="0"/>
              <a:t>].Dostopno </a:t>
            </a:r>
            <a:r>
              <a:rPr lang="sl-SI" dirty="0"/>
              <a:t>na spletnem naslovu: </a:t>
            </a:r>
            <a:r>
              <a:rPr lang="sl-SI" u="sng" dirty="0">
                <a:hlinkClick r:id="rId4"/>
              </a:rPr>
              <a:t>https://</a:t>
            </a:r>
            <a:r>
              <a:rPr lang="sl-SI" u="sng" dirty="0" smtClean="0">
                <a:hlinkClick r:id="rId4"/>
              </a:rPr>
              <a:t>tropenhitze.wordpress.com/2010/01/25/steinhausjohnson-trotter-permutation-algorithm-explained-and-implemented-in-java</a:t>
            </a:r>
            <a:r>
              <a:rPr lang="sl-SI" u="sng" dirty="0">
                <a:hlinkClick r:id="rId4"/>
              </a:rPr>
              <a:t>/</a:t>
            </a:r>
            <a:r>
              <a:rPr lang="sl-SI" dirty="0"/>
              <a:t> </a:t>
            </a:r>
          </a:p>
          <a:p>
            <a:pPr lvl="1"/>
            <a:endParaRPr lang="sl-SI" dirty="0"/>
          </a:p>
        </p:txBody>
      </p:sp>
    </p:spTree>
    <p:extLst>
      <p:ext uri="{BB962C8B-B14F-4D97-AF65-F5344CB8AC3E}">
        <p14:creationId xmlns:p14="http://schemas.microsoft.com/office/powerpoint/2010/main" val="3196620790"/>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t>Splošno</a:t>
            </a:r>
            <a:endParaRPr lang="sl-SI" b="1" dirty="0"/>
          </a:p>
        </p:txBody>
      </p:sp>
      <p:sp>
        <p:nvSpPr>
          <p:cNvPr id="3" name="Označba mesta vsebine 2"/>
          <p:cNvSpPr>
            <a:spLocks noGrp="1"/>
          </p:cNvSpPr>
          <p:nvPr>
            <p:ph idx="1"/>
          </p:nvPr>
        </p:nvSpPr>
        <p:spPr>
          <a:xfrm>
            <a:off x="838200" y="1825625"/>
            <a:ext cx="10515600" cy="4764746"/>
          </a:xfrm>
        </p:spPr>
        <p:txBody>
          <a:bodyPr>
            <a:normAutofit lnSpcReduction="10000"/>
          </a:bodyPr>
          <a:lstStyle/>
          <a:p>
            <a:r>
              <a:rPr lang="sl-SI" dirty="0" smtClean="0"/>
              <a:t>Odkritelji: </a:t>
            </a:r>
            <a:r>
              <a:rPr lang="sl-SI" dirty="0"/>
              <a:t>Hugo </a:t>
            </a:r>
            <a:r>
              <a:rPr lang="sl-SI" dirty="0" smtClean="0"/>
              <a:t>Steinhaus, Selmer </a:t>
            </a:r>
            <a:r>
              <a:rPr lang="sl-SI" dirty="0"/>
              <a:t>M. </a:t>
            </a:r>
            <a:r>
              <a:rPr lang="sl-SI" dirty="0" smtClean="0"/>
              <a:t>Johnson </a:t>
            </a:r>
            <a:r>
              <a:rPr lang="sl-SI" dirty="0"/>
              <a:t>in Hale </a:t>
            </a:r>
            <a:r>
              <a:rPr lang="sl-SI" dirty="0" smtClean="0"/>
              <a:t>F. Trotter</a:t>
            </a:r>
          </a:p>
          <a:p>
            <a:endParaRPr lang="sl-SI" dirty="0" smtClean="0"/>
          </a:p>
          <a:p>
            <a:r>
              <a:rPr lang="sl-SI" dirty="0" smtClean="0"/>
              <a:t>Leta 1958</a:t>
            </a:r>
          </a:p>
          <a:p>
            <a:endParaRPr lang="sl-SI" dirty="0"/>
          </a:p>
          <a:p>
            <a:r>
              <a:rPr lang="sl-SI" dirty="0" smtClean="0"/>
              <a:t>Algoritem </a:t>
            </a:r>
            <a:r>
              <a:rPr lang="sl-SI" dirty="0" smtClean="0"/>
              <a:t>za generiranje permutacij</a:t>
            </a:r>
          </a:p>
          <a:p>
            <a:endParaRPr lang="sl-SI" dirty="0"/>
          </a:p>
          <a:p>
            <a:r>
              <a:rPr lang="sl-SI" dirty="0" smtClean="0"/>
              <a:t>Generira tako, da je sta dve sosednji permutaciji različni natanko za dva elementa, ki se zamenjata</a:t>
            </a:r>
          </a:p>
          <a:p>
            <a:endParaRPr lang="sl-SI" dirty="0"/>
          </a:p>
          <a:p>
            <a:r>
              <a:rPr lang="sl-SI" dirty="0"/>
              <a:t>(1,2,3,4</a:t>
            </a:r>
            <a:r>
              <a:rPr lang="sl-SI" dirty="0" smtClean="0"/>
              <a:t>) </a:t>
            </a:r>
            <a:r>
              <a:rPr lang="sl-SI" dirty="0" smtClean="0">
                <a:sym typeface="Wingdings" panose="05000000000000000000" pitchFamily="2" charset="2"/>
              </a:rPr>
              <a:t> </a:t>
            </a:r>
            <a:r>
              <a:rPr lang="sl-SI" dirty="0"/>
              <a:t>(1,2,4,3</a:t>
            </a:r>
            <a:r>
              <a:rPr lang="sl-SI" dirty="0" smtClean="0"/>
              <a:t>) </a:t>
            </a:r>
            <a:r>
              <a:rPr lang="sl-SI" dirty="0" smtClean="0">
                <a:sym typeface="Wingdings" panose="05000000000000000000" pitchFamily="2" charset="2"/>
              </a:rPr>
              <a:t> </a:t>
            </a:r>
            <a:r>
              <a:rPr lang="sl-SI" dirty="0"/>
              <a:t>(1,4,2,3</a:t>
            </a:r>
            <a:r>
              <a:rPr lang="sl-SI" dirty="0" smtClean="0"/>
              <a:t>) </a:t>
            </a:r>
            <a:r>
              <a:rPr lang="sl-SI" dirty="0" smtClean="0">
                <a:sym typeface="Wingdings" panose="05000000000000000000" pitchFamily="2" charset="2"/>
              </a:rPr>
              <a:t> </a:t>
            </a:r>
            <a:r>
              <a:rPr lang="sl-SI" dirty="0" smtClean="0"/>
              <a:t>(4,1,2,3) </a:t>
            </a:r>
            <a:r>
              <a:rPr lang="sl-SI" dirty="0" smtClean="0">
                <a:sym typeface="Wingdings" panose="05000000000000000000" pitchFamily="2" charset="2"/>
              </a:rPr>
              <a:t> …</a:t>
            </a:r>
            <a:endParaRPr lang="sl-SI" dirty="0" smtClean="0"/>
          </a:p>
          <a:p>
            <a:endParaRPr lang="sl-SI" dirty="0"/>
          </a:p>
        </p:txBody>
      </p:sp>
    </p:spTree>
    <p:extLst>
      <p:ext uri="{BB962C8B-B14F-4D97-AF65-F5344CB8AC3E}">
        <p14:creationId xmlns:p14="http://schemas.microsoft.com/office/powerpoint/2010/main" val="3296141190"/>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Uporabljanje</a:t>
            </a:r>
            <a:endParaRPr lang="sl-SI" dirty="0"/>
          </a:p>
        </p:txBody>
      </p:sp>
      <p:sp>
        <p:nvSpPr>
          <p:cNvPr id="3" name="Označba mesta vsebine 2"/>
          <p:cNvSpPr>
            <a:spLocks noGrp="1"/>
          </p:cNvSpPr>
          <p:nvPr>
            <p:ph idx="1"/>
          </p:nvPr>
        </p:nvSpPr>
        <p:spPr/>
        <p:txBody>
          <a:bodyPr/>
          <a:lstStyle/>
          <a:p>
            <a:r>
              <a:rPr lang="sl-SI" dirty="0" smtClean="0"/>
              <a:t>Umetni primeri</a:t>
            </a:r>
          </a:p>
          <a:p>
            <a:endParaRPr lang="sl-SI" dirty="0"/>
          </a:p>
          <a:p>
            <a:r>
              <a:rPr lang="sl-SI" dirty="0" smtClean="0"/>
              <a:t>Večinoma v šolske namene</a:t>
            </a:r>
          </a:p>
          <a:p>
            <a:endParaRPr lang="sl-SI" dirty="0"/>
          </a:p>
          <a:p>
            <a:r>
              <a:rPr lang="sl-SI" dirty="0" smtClean="0"/>
              <a:t>Metoda grobe sile</a:t>
            </a:r>
          </a:p>
          <a:p>
            <a:endParaRPr lang="sl-SI" dirty="0"/>
          </a:p>
          <a:p>
            <a:r>
              <a:rPr lang="sl-SI" dirty="0" smtClean="0"/>
              <a:t>Problem trgovskega potnika(za majhna števila)</a:t>
            </a:r>
            <a:endParaRPr lang="sl-SI" dirty="0"/>
          </a:p>
        </p:txBody>
      </p:sp>
    </p:spTree>
    <p:extLst>
      <p:ext uri="{BB962C8B-B14F-4D97-AF65-F5344CB8AC3E}">
        <p14:creationId xmlns:p14="http://schemas.microsoft.com/office/powerpoint/2010/main" val="1083069726"/>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Primer</a:t>
            </a:r>
            <a:endParaRPr lang="sl-SI" dirty="0"/>
          </a:p>
        </p:txBody>
      </p:sp>
      <p:sp>
        <p:nvSpPr>
          <p:cNvPr id="3" name="Označba mesta vsebine 2"/>
          <p:cNvSpPr>
            <a:spLocks noGrp="1"/>
          </p:cNvSpPr>
          <p:nvPr>
            <p:ph idx="1"/>
          </p:nvPr>
        </p:nvSpPr>
        <p:spPr/>
        <p:txBody>
          <a:bodyPr/>
          <a:lstStyle/>
          <a:p>
            <a:r>
              <a:rPr lang="sl-SI" dirty="0" smtClean="0"/>
              <a:t>Imamo 4 slike</a:t>
            </a:r>
          </a:p>
          <a:p>
            <a:endParaRPr lang="sl-SI" dirty="0"/>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596" y="3048059"/>
            <a:ext cx="3472710" cy="2160000"/>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0937" y="4445226"/>
            <a:ext cx="3127664" cy="2160000"/>
          </a:xfrm>
          <a:prstGeom prst="rect">
            <a:avLst/>
          </a:prstGeom>
        </p:spPr>
      </p:pic>
      <p:pic>
        <p:nvPicPr>
          <p:cNvPr id="6" name="Slika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1715" y="3711795"/>
            <a:ext cx="3472716" cy="2160000"/>
          </a:xfrm>
          <a:prstGeom prst="rect">
            <a:avLst/>
          </a:prstGeom>
        </p:spPr>
      </p:pic>
      <p:pic>
        <p:nvPicPr>
          <p:cNvPr id="7" name="Slika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88672" y="1045056"/>
            <a:ext cx="3472714" cy="2160000"/>
          </a:xfrm>
          <a:prstGeom prst="rect">
            <a:avLst/>
          </a:prstGeom>
        </p:spPr>
      </p:pic>
    </p:spTree>
    <p:extLst>
      <p:ext uri="{BB962C8B-B14F-4D97-AF65-F5344CB8AC3E}">
        <p14:creationId xmlns:p14="http://schemas.microsoft.com/office/powerpoint/2010/main" val="261521981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par>
                                <p:cTn id="11" presetID="3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fltVal val="0"/>
                                          </p:val>
                                        </p:tav>
                                        <p:tav tm="100000">
                                          <p:val>
                                            <p:strVal val="#ppt_w"/>
                                          </p:val>
                                        </p:tav>
                                      </p:tavLst>
                                    </p:anim>
                                    <p:anim calcmode="lin" valueType="num">
                                      <p:cBhvr>
                                        <p:cTn id="14" dur="1000" fill="hold"/>
                                        <p:tgtEl>
                                          <p:spTgt spid="4"/>
                                        </p:tgtEl>
                                        <p:attrNameLst>
                                          <p:attrName>ppt_h</p:attrName>
                                        </p:attrNameLst>
                                      </p:cBhvr>
                                      <p:tavLst>
                                        <p:tav tm="0">
                                          <p:val>
                                            <p:fltVal val="0"/>
                                          </p:val>
                                        </p:tav>
                                        <p:tav tm="100000">
                                          <p:val>
                                            <p:strVal val="#ppt_h"/>
                                          </p:val>
                                        </p:tav>
                                      </p:tavLst>
                                    </p:anim>
                                    <p:anim calcmode="lin" valueType="num">
                                      <p:cBhvr>
                                        <p:cTn id="15" dur="1000" fill="hold"/>
                                        <p:tgtEl>
                                          <p:spTgt spid="4"/>
                                        </p:tgtEl>
                                        <p:attrNameLst>
                                          <p:attrName>style.rotation</p:attrName>
                                        </p:attrNameLst>
                                      </p:cBhvr>
                                      <p:tavLst>
                                        <p:tav tm="0">
                                          <p:val>
                                            <p:fltVal val="90"/>
                                          </p:val>
                                        </p:tav>
                                        <p:tav tm="100000">
                                          <p:val>
                                            <p:fltVal val="0"/>
                                          </p:val>
                                        </p:tav>
                                      </p:tavLst>
                                    </p:anim>
                                    <p:animEffect transition="in" filter="fade">
                                      <p:cBhvr>
                                        <p:cTn id="16" dur="1000"/>
                                        <p:tgtEl>
                                          <p:spTgt spid="4"/>
                                        </p:tgtEl>
                                      </p:cBhvr>
                                    </p:animEffect>
                                  </p:childTnLst>
                                </p:cTn>
                              </p:par>
                              <p:par>
                                <p:cTn id="17" presetID="3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fltVal val="0"/>
                                          </p:val>
                                        </p:tav>
                                        <p:tav tm="100000">
                                          <p:val>
                                            <p:strVal val="#ppt_w"/>
                                          </p:val>
                                        </p:tav>
                                      </p:tavLst>
                                    </p:anim>
                                    <p:anim calcmode="lin" valueType="num">
                                      <p:cBhvr>
                                        <p:cTn id="20" dur="1000" fill="hold"/>
                                        <p:tgtEl>
                                          <p:spTgt spid="5"/>
                                        </p:tgtEl>
                                        <p:attrNameLst>
                                          <p:attrName>ppt_h</p:attrName>
                                        </p:attrNameLst>
                                      </p:cBhvr>
                                      <p:tavLst>
                                        <p:tav tm="0">
                                          <p:val>
                                            <p:fltVal val="0"/>
                                          </p:val>
                                        </p:tav>
                                        <p:tav tm="100000">
                                          <p:val>
                                            <p:strVal val="#ppt_h"/>
                                          </p:val>
                                        </p:tav>
                                      </p:tavLst>
                                    </p:anim>
                                    <p:anim calcmode="lin" valueType="num">
                                      <p:cBhvr>
                                        <p:cTn id="21" dur="1000" fill="hold"/>
                                        <p:tgtEl>
                                          <p:spTgt spid="5"/>
                                        </p:tgtEl>
                                        <p:attrNameLst>
                                          <p:attrName>style.rotation</p:attrName>
                                        </p:attrNameLst>
                                      </p:cBhvr>
                                      <p:tavLst>
                                        <p:tav tm="0">
                                          <p:val>
                                            <p:fltVal val="90"/>
                                          </p:val>
                                        </p:tav>
                                        <p:tav tm="100000">
                                          <p:val>
                                            <p:fltVal val="0"/>
                                          </p:val>
                                        </p:tav>
                                      </p:tavLst>
                                    </p:anim>
                                    <p:animEffect transition="in" filter="fade">
                                      <p:cBhvr>
                                        <p:cTn id="22" dur="1000"/>
                                        <p:tgtEl>
                                          <p:spTgt spid="5"/>
                                        </p:tgtEl>
                                      </p:cBhvr>
                                    </p:animEffect>
                                  </p:childTnLst>
                                </p:cTn>
                              </p:par>
                              <p:par>
                                <p:cTn id="23" presetID="3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1000" fill="hold"/>
                                        <p:tgtEl>
                                          <p:spTgt spid="6"/>
                                        </p:tgtEl>
                                        <p:attrNameLst>
                                          <p:attrName>ppt_w</p:attrName>
                                        </p:attrNameLst>
                                      </p:cBhvr>
                                      <p:tavLst>
                                        <p:tav tm="0">
                                          <p:val>
                                            <p:fltVal val="0"/>
                                          </p:val>
                                        </p:tav>
                                        <p:tav tm="100000">
                                          <p:val>
                                            <p:strVal val="#ppt_w"/>
                                          </p:val>
                                        </p:tav>
                                      </p:tavLst>
                                    </p:anim>
                                    <p:anim calcmode="lin" valueType="num">
                                      <p:cBhvr>
                                        <p:cTn id="26" dur="1000" fill="hold"/>
                                        <p:tgtEl>
                                          <p:spTgt spid="6"/>
                                        </p:tgtEl>
                                        <p:attrNameLst>
                                          <p:attrName>ppt_h</p:attrName>
                                        </p:attrNameLst>
                                      </p:cBhvr>
                                      <p:tavLst>
                                        <p:tav tm="0">
                                          <p:val>
                                            <p:fltVal val="0"/>
                                          </p:val>
                                        </p:tav>
                                        <p:tav tm="100000">
                                          <p:val>
                                            <p:strVal val="#ppt_h"/>
                                          </p:val>
                                        </p:tav>
                                      </p:tavLst>
                                    </p:anim>
                                    <p:anim calcmode="lin" valueType="num">
                                      <p:cBhvr>
                                        <p:cTn id="27" dur="1000" fill="hold"/>
                                        <p:tgtEl>
                                          <p:spTgt spid="6"/>
                                        </p:tgtEl>
                                        <p:attrNameLst>
                                          <p:attrName>style.rotation</p:attrName>
                                        </p:attrNameLst>
                                      </p:cBhvr>
                                      <p:tavLst>
                                        <p:tav tm="0">
                                          <p:val>
                                            <p:fltVal val="90"/>
                                          </p:val>
                                        </p:tav>
                                        <p:tav tm="100000">
                                          <p:val>
                                            <p:fltVal val="0"/>
                                          </p:val>
                                        </p:tav>
                                      </p:tavLst>
                                    </p:anim>
                                    <p:animEffect transition="in" filter="fade">
                                      <p:cBhvr>
                                        <p:cTn id="28"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266807" y="140677"/>
            <a:ext cx="11945815" cy="6444761"/>
          </a:xfrm>
        </p:spPr>
        <p:txBody>
          <a:bodyPr/>
          <a:lstStyle/>
          <a:p>
            <a:r>
              <a:rPr lang="sl-SI" dirty="0" smtClean="0"/>
              <a:t>Dobimo permutacije treh slik</a:t>
            </a:r>
          </a:p>
          <a:p>
            <a:endParaRPr lang="sl-SI" dirty="0"/>
          </a:p>
          <a:p>
            <a:endParaRPr lang="sl-SI" dirty="0" smtClean="0"/>
          </a:p>
          <a:p>
            <a:endParaRPr lang="sl-SI" dirty="0"/>
          </a:p>
          <a:p>
            <a:endParaRPr lang="sl-SI" dirty="0" smtClean="0"/>
          </a:p>
          <a:p>
            <a:endParaRPr lang="sl-SI" dirty="0"/>
          </a:p>
          <a:p>
            <a:endParaRPr lang="sl-SI" dirty="0" smtClean="0"/>
          </a:p>
          <a:p>
            <a:endParaRPr lang="sl-SI" dirty="0"/>
          </a:p>
          <a:p>
            <a:endParaRPr lang="sl-SI" dirty="0" smtClean="0"/>
          </a:p>
          <a:p>
            <a:r>
              <a:rPr lang="sl-SI" dirty="0" smtClean="0"/>
              <a:t>Želimo dodati četrto sliko v te permutacije</a:t>
            </a:r>
          </a:p>
          <a:p>
            <a:endParaRPr lang="sl-SI" dirty="0" smtClean="0"/>
          </a:p>
          <a:p>
            <a:endParaRPr lang="sl-SI" dirty="0"/>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807" y="552688"/>
            <a:ext cx="2207148" cy="1372828"/>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73955" y="552688"/>
            <a:ext cx="2186074" cy="1359722"/>
          </a:xfrm>
          <a:prstGeom prst="rect">
            <a:avLst/>
          </a:prstGeom>
        </p:spPr>
      </p:pic>
      <p:pic>
        <p:nvPicPr>
          <p:cNvPr id="6" name="Slika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029" y="559241"/>
            <a:ext cx="2186300" cy="1359860"/>
          </a:xfrm>
          <a:prstGeom prst="rect">
            <a:avLst/>
          </a:prstGeom>
        </p:spPr>
      </p:pic>
      <p:pic>
        <p:nvPicPr>
          <p:cNvPr id="7" name="Slika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73729" y="1994404"/>
            <a:ext cx="2186300" cy="1359860"/>
          </a:xfrm>
          <a:prstGeom prst="rect">
            <a:avLst/>
          </a:prstGeom>
        </p:spPr>
      </p:pic>
      <p:pic>
        <p:nvPicPr>
          <p:cNvPr id="8" name="Slika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0029" y="1994404"/>
            <a:ext cx="2186074" cy="1359722"/>
          </a:xfrm>
          <a:prstGeom prst="rect">
            <a:avLst/>
          </a:prstGeom>
        </p:spPr>
      </p:pic>
      <p:pic>
        <p:nvPicPr>
          <p:cNvPr id="9" name="Slika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807" y="1981298"/>
            <a:ext cx="2207148" cy="1372828"/>
          </a:xfrm>
          <a:prstGeom prst="rect">
            <a:avLst/>
          </a:prstGeom>
        </p:spPr>
      </p:pic>
      <p:pic>
        <p:nvPicPr>
          <p:cNvPr id="10" name="Slika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3305" y="3392499"/>
            <a:ext cx="2207148" cy="1372828"/>
          </a:xfrm>
          <a:prstGeom prst="rect">
            <a:avLst/>
          </a:prstGeom>
        </p:spPr>
      </p:pic>
      <p:pic>
        <p:nvPicPr>
          <p:cNvPr id="12" name="Slika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7429" y="3392361"/>
            <a:ext cx="2186300" cy="1359860"/>
          </a:xfrm>
          <a:prstGeom prst="rect">
            <a:avLst/>
          </a:prstGeom>
        </p:spPr>
      </p:pic>
      <p:pic>
        <p:nvPicPr>
          <p:cNvPr id="13" name="Slika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0227" y="3392499"/>
            <a:ext cx="2186074" cy="1359722"/>
          </a:xfrm>
          <a:prstGeom prst="rect">
            <a:avLst/>
          </a:prstGeom>
        </p:spPr>
      </p:pic>
      <p:pic>
        <p:nvPicPr>
          <p:cNvPr id="14" name="Slika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53107" y="5366153"/>
            <a:ext cx="1937266" cy="1337898"/>
          </a:xfrm>
          <a:prstGeom prst="rect">
            <a:avLst/>
          </a:prstGeom>
        </p:spPr>
      </p:pic>
    </p:spTree>
    <p:extLst>
      <p:ext uri="{BB962C8B-B14F-4D97-AF65-F5344CB8AC3E}">
        <p14:creationId xmlns:p14="http://schemas.microsoft.com/office/powerpoint/2010/main" val="13630855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anim calcmode="lin" valueType="num">
                                      <p:cBhvr>
                                        <p:cTn id="35" dur="1000" fill="hold"/>
                                        <p:tgtEl>
                                          <p:spTgt spid="8"/>
                                        </p:tgtEl>
                                        <p:attrNameLst>
                                          <p:attrName>ppt_x</p:attrName>
                                        </p:attrNameLst>
                                      </p:cBhvr>
                                      <p:tavLst>
                                        <p:tav tm="0">
                                          <p:val>
                                            <p:strVal val="#ppt_x"/>
                                          </p:val>
                                        </p:tav>
                                        <p:tav tm="100000">
                                          <p:val>
                                            <p:strVal val="#ppt_x"/>
                                          </p:val>
                                        </p:tav>
                                      </p:tavLst>
                                    </p:anim>
                                    <p:anim calcmode="lin" valueType="num">
                                      <p:cBhvr>
                                        <p:cTn id="3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1000"/>
                                        <p:tgtEl>
                                          <p:spTgt spid="12"/>
                                        </p:tgtEl>
                                      </p:cBhvr>
                                    </p:animEffect>
                                    <p:anim calcmode="lin" valueType="num">
                                      <p:cBhvr>
                                        <p:cTn id="42" dur="1000" fill="hold"/>
                                        <p:tgtEl>
                                          <p:spTgt spid="12"/>
                                        </p:tgtEl>
                                        <p:attrNameLst>
                                          <p:attrName>ppt_x</p:attrName>
                                        </p:attrNameLst>
                                      </p:cBhvr>
                                      <p:tavLst>
                                        <p:tav tm="0">
                                          <p:val>
                                            <p:strVal val="#ppt_x"/>
                                          </p:val>
                                        </p:tav>
                                        <p:tav tm="100000">
                                          <p:val>
                                            <p:strVal val="#ppt_x"/>
                                          </p:val>
                                        </p:tav>
                                      </p:tavLst>
                                    </p:anim>
                                    <p:anim calcmode="lin" valueType="num">
                                      <p:cBhvr>
                                        <p:cTn id="43" dur="1000" fill="hold"/>
                                        <p:tgtEl>
                                          <p:spTgt spid="12"/>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fade">
                                      <p:cBhvr>
                                        <p:cTn id="46" dur="1000"/>
                                        <p:tgtEl>
                                          <p:spTgt spid="10"/>
                                        </p:tgtEl>
                                      </p:cBhvr>
                                    </p:animEffect>
                                    <p:anim calcmode="lin" valueType="num">
                                      <p:cBhvr>
                                        <p:cTn id="47" dur="1000" fill="hold"/>
                                        <p:tgtEl>
                                          <p:spTgt spid="10"/>
                                        </p:tgtEl>
                                        <p:attrNameLst>
                                          <p:attrName>ppt_x</p:attrName>
                                        </p:attrNameLst>
                                      </p:cBhvr>
                                      <p:tavLst>
                                        <p:tav tm="0">
                                          <p:val>
                                            <p:strVal val="#ppt_x"/>
                                          </p:val>
                                        </p:tav>
                                        <p:tav tm="100000">
                                          <p:val>
                                            <p:strVal val="#ppt_x"/>
                                          </p:val>
                                        </p:tav>
                                      </p:tavLst>
                                    </p:anim>
                                    <p:anim calcmode="lin" valueType="num">
                                      <p:cBhvr>
                                        <p:cTn id="48" dur="1000" fill="hold"/>
                                        <p:tgtEl>
                                          <p:spTgt spid="10"/>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fade">
                                      <p:cBhvr>
                                        <p:cTn id="51" dur="1000"/>
                                        <p:tgtEl>
                                          <p:spTgt spid="13"/>
                                        </p:tgtEl>
                                      </p:cBhvr>
                                    </p:animEffect>
                                    <p:anim calcmode="lin" valueType="num">
                                      <p:cBhvr>
                                        <p:cTn id="52" dur="1000" fill="hold"/>
                                        <p:tgtEl>
                                          <p:spTgt spid="13"/>
                                        </p:tgtEl>
                                        <p:attrNameLst>
                                          <p:attrName>ppt_x</p:attrName>
                                        </p:attrNameLst>
                                      </p:cBhvr>
                                      <p:tavLst>
                                        <p:tav tm="0">
                                          <p:val>
                                            <p:strVal val="#ppt_x"/>
                                          </p:val>
                                        </p:tav>
                                        <p:tav tm="100000">
                                          <p:val>
                                            <p:strVal val="#ppt_x"/>
                                          </p:val>
                                        </p:tav>
                                      </p:tavLst>
                                    </p:anim>
                                    <p:anim calcmode="lin" valueType="num">
                                      <p:cBhvr>
                                        <p:cTn id="5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fade">
                                      <p:cBhvr>
                                        <p:cTn id="58" dur="1000"/>
                                        <p:tgtEl>
                                          <p:spTgt spid="3">
                                            <p:txEl>
                                              <p:pRg st="9" end="9"/>
                                            </p:txEl>
                                          </p:spTgt>
                                        </p:tgtEl>
                                      </p:cBhvr>
                                    </p:animEffect>
                                    <p:anim calcmode="lin" valueType="num">
                                      <p:cBhvr>
                                        <p:cTn id="5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fade">
                                      <p:cBhvr>
                                        <p:cTn id="65" dur="1000"/>
                                        <p:tgtEl>
                                          <p:spTgt spid="14"/>
                                        </p:tgtEl>
                                      </p:cBhvr>
                                    </p:animEffect>
                                    <p:anim calcmode="lin" valueType="num">
                                      <p:cBhvr>
                                        <p:cTn id="66" dur="1000" fill="hold"/>
                                        <p:tgtEl>
                                          <p:spTgt spid="14"/>
                                        </p:tgtEl>
                                        <p:attrNameLst>
                                          <p:attrName>ppt_x</p:attrName>
                                        </p:attrNameLst>
                                      </p:cBhvr>
                                      <p:tavLst>
                                        <p:tav tm="0">
                                          <p:val>
                                            <p:strVal val="#ppt_x"/>
                                          </p:val>
                                        </p:tav>
                                        <p:tav tm="100000">
                                          <p:val>
                                            <p:strVal val="#ppt_x"/>
                                          </p:val>
                                        </p:tav>
                                      </p:tavLst>
                                    </p:anim>
                                    <p:anim calcmode="lin" valueType="num">
                                      <p:cBhvr>
                                        <p:cTn id="6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dirty="0"/>
          </a:p>
        </p:txBody>
      </p:sp>
      <p:sp>
        <p:nvSpPr>
          <p:cNvPr id="3" name="Označba mesta vsebine 2"/>
          <p:cNvSpPr>
            <a:spLocks noGrp="1"/>
          </p:cNvSpPr>
          <p:nvPr>
            <p:ph idx="1"/>
          </p:nvPr>
        </p:nvSpPr>
        <p:spPr/>
        <p:txBody>
          <a:bodyPr/>
          <a:lstStyle/>
          <a:p>
            <a:endParaRPr lang="sl-SI" dirty="0"/>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57369"/>
            <a:ext cx="2207148" cy="1372828"/>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5348" y="357369"/>
            <a:ext cx="2186074" cy="1359722"/>
          </a:xfrm>
          <a:prstGeom prst="rect">
            <a:avLst/>
          </a:prstGeom>
        </p:spPr>
      </p:pic>
      <p:pic>
        <p:nvPicPr>
          <p:cNvPr id="6" name="Slika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31422" y="363922"/>
            <a:ext cx="2186300" cy="1359860"/>
          </a:xfrm>
          <a:prstGeom prst="rect">
            <a:avLst/>
          </a:prstGeom>
        </p:spPr>
      </p:pic>
      <p:pic>
        <p:nvPicPr>
          <p:cNvPr id="13" name="Slika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17496" y="363784"/>
            <a:ext cx="1937266" cy="1337898"/>
          </a:xfrm>
          <a:prstGeom prst="rect">
            <a:avLst/>
          </a:prstGeom>
        </p:spPr>
      </p:pic>
      <p:pic>
        <p:nvPicPr>
          <p:cNvPr id="15" name="Slika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792531"/>
            <a:ext cx="2207148" cy="1372828"/>
          </a:xfrm>
          <a:prstGeom prst="rect">
            <a:avLst/>
          </a:prstGeom>
        </p:spPr>
      </p:pic>
      <p:pic>
        <p:nvPicPr>
          <p:cNvPr id="16" name="Slika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5348" y="1792531"/>
            <a:ext cx="2186074" cy="1359722"/>
          </a:xfrm>
          <a:prstGeom prst="rect">
            <a:avLst/>
          </a:prstGeom>
        </p:spPr>
      </p:pic>
      <p:pic>
        <p:nvPicPr>
          <p:cNvPr id="17" name="Slika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8462" y="1791056"/>
            <a:ext cx="2186300" cy="1359860"/>
          </a:xfrm>
          <a:prstGeom prst="rect">
            <a:avLst/>
          </a:prstGeom>
        </p:spPr>
      </p:pic>
      <p:pic>
        <p:nvPicPr>
          <p:cNvPr id="18" name="Slika 1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31309" y="1791056"/>
            <a:ext cx="1937266" cy="1337898"/>
          </a:xfrm>
          <a:prstGeom prst="rect">
            <a:avLst/>
          </a:prstGeom>
        </p:spPr>
      </p:pic>
      <p:pic>
        <p:nvPicPr>
          <p:cNvPr id="27" name="Slika 2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087" y="3323088"/>
            <a:ext cx="2207148" cy="1372828"/>
          </a:xfrm>
          <a:prstGeom prst="rect">
            <a:avLst/>
          </a:prstGeom>
        </p:spPr>
      </p:pic>
      <p:pic>
        <p:nvPicPr>
          <p:cNvPr id="28" name="Slika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82219" y="3321751"/>
            <a:ext cx="2186074" cy="1359722"/>
          </a:xfrm>
          <a:prstGeom prst="rect">
            <a:avLst/>
          </a:prstGeom>
        </p:spPr>
      </p:pic>
      <p:pic>
        <p:nvPicPr>
          <p:cNvPr id="29" name="Slika 2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8349" y="3321613"/>
            <a:ext cx="2186300" cy="1359860"/>
          </a:xfrm>
          <a:prstGeom prst="rect">
            <a:avLst/>
          </a:prstGeom>
        </p:spPr>
      </p:pic>
      <p:pic>
        <p:nvPicPr>
          <p:cNvPr id="30" name="Slika 2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45094" y="3333263"/>
            <a:ext cx="1937266" cy="1337898"/>
          </a:xfrm>
          <a:prstGeom prst="rect">
            <a:avLst/>
          </a:prstGeom>
        </p:spPr>
      </p:pic>
      <p:pic>
        <p:nvPicPr>
          <p:cNvPr id="31" name="Slika 3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5015" y="4842893"/>
            <a:ext cx="2207148" cy="1372828"/>
          </a:xfrm>
          <a:prstGeom prst="rect">
            <a:avLst/>
          </a:prstGeom>
        </p:spPr>
      </p:pic>
      <p:pic>
        <p:nvPicPr>
          <p:cNvPr id="32" name="Slika 3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82219" y="4849515"/>
            <a:ext cx="2186074" cy="1359722"/>
          </a:xfrm>
          <a:prstGeom prst="rect">
            <a:avLst/>
          </a:prstGeom>
        </p:spPr>
      </p:pic>
      <p:pic>
        <p:nvPicPr>
          <p:cNvPr id="33" name="Slika 3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8349" y="4849377"/>
            <a:ext cx="2186300" cy="1359860"/>
          </a:xfrm>
          <a:prstGeom prst="rect">
            <a:avLst/>
          </a:prstGeom>
        </p:spPr>
      </p:pic>
      <p:pic>
        <p:nvPicPr>
          <p:cNvPr id="34" name="Slika 3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8087" y="4871339"/>
            <a:ext cx="1937266" cy="1337898"/>
          </a:xfrm>
          <a:prstGeom prst="rect">
            <a:avLst/>
          </a:prstGeom>
        </p:spPr>
      </p:pic>
    </p:spTree>
    <p:extLst>
      <p:ext uri="{BB962C8B-B14F-4D97-AF65-F5344CB8AC3E}">
        <p14:creationId xmlns:p14="http://schemas.microsoft.com/office/powerpoint/2010/main" val="9005008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circle(in)">
                                      <p:cBhvr>
                                        <p:cTn id="24" dur="20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1000"/>
                                        <p:tgtEl>
                                          <p:spTgt spid="15"/>
                                        </p:tgtEl>
                                      </p:cBhvr>
                                    </p:animEffect>
                                    <p:anim calcmode="lin" valueType="num">
                                      <p:cBhvr>
                                        <p:cTn id="30" dur="1000" fill="hold"/>
                                        <p:tgtEl>
                                          <p:spTgt spid="15"/>
                                        </p:tgtEl>
                                        <p:attrNameLst>
                                          <p:attrName>ppt_x</p:attrName>
                                        </p:attrNameLst>
                                      </p:cBhvr>
                                      <p:tavLst>
                                        <p:tav tm="0">
                                          <p:val>
                                            <p:strVal val="#ppt_x"/>
                                          </p:val>
                                        </p:tav>
                                        <p:tav tm="100000">
                                          <p:val>
                                            <p:strVal val="#ppt_x"/>
                                          </p:val>
                                        </p:tav>
                                      </p:tavLst>
                                    </p:anim>
                                    <p:anim calcmode="lin" valueType="num">
                                      <p:cBhvr>
                                        <p:cTn id="31" dur="1000" fill="hold"/>
                                        <p:tgtEl>
                                          <p:spTgt spid="15"/>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fade">
                                      <p:cBhvr>
                                        <p:cTn id="34" dur="1000"/>
                                        <p:tgtEl>
                                          <p:spTgt spid="16"/>
                                        </p:tgtEl>
                                      </p:cBhvr>
                                    </p:animEffect>
                                    <p:anim calcmode="lin" valueType="num">
                                      <p:cBhvr>
                                        <p:cTn id="35" dur="1000" fill="hold"/>
                                        <p:tgtEl>
                                          <p:spTgt spid="16"/>
                                        </p:tgtEl>
                                        <p:attrNameLst>
                                          <p:attrName>ppt_x</p:attrName>
                                        </p:attrNameLst>
                                      </p:cBhvr>
                                      <p:tavLst>
                                        <p:tav tm="0">
                                          <p:val>
                                            <p:strVal val="#ppt_x"/>
                                          </p:val>
                                        </p:tav>
                                        <p:tav tm="100000">
                                          <p:val>
                                            <p:strVal val="#ppt_x"/>
                                          </p:val>
                                        </p:tav>
                                      </p:tavLst>
                                    </p:anim>
                                    <p:anim calcmode="lin" valueType="num">
                                      <p:cBhvr>
                                        <p:cTn id="36" dur="1000" fill="hold"/>
                                        <p:tgtEl>
                                          <p:spTgt spid="16"/>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fade">
                                      <p:cBhvr>
                                        <p:cTn id="39" dur="1000"/>
                                        <p:tgtEl>
                                          <p:spTgt spid="18"/>
                                        </p:tgtEl>
                                      </p:cBhvr>
                                    </p:animEffect>
                                    <p:anim calcmode="lin" valueType="num">
                                      <p:cBhvr>
                                        <p:cTn id="40" dur="1000" fill="hold"/>
                                        <p:tgtEl>
                                          <p:spTgt spid="18"/>
                                        </p:tgtEl>
                                        <p:attrNameLst>
                                          <p:attrName>ppt_x</p:attrName>
                                        </p:attrNameLst>
                                      </p:cBhvr>
                                      <p:tavLst>
                                        <p:tav tm="0">
                                          <p:val>
                                            <p:strVal val="#ppt_x"/>
                                          </p:val>
                                        </p:tav>
                                        <p:tav tm="100000">
                                          <p:val>
                                            <p:strVal val="#ppt_x"/>
                                          </p:val>
                                        </p:tav>
                                      </p:tavLst>
                                    </p:anim>
                                    <p:anim calcmode="lin" valueType="num">
                                      <p:cBhvr>
                                        <p:cTn id="41" dur="1000" fill="hold"/>
                                        <p:tgtEl>
                                          <p:spTgt spid="18"/>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fade">
                                      <p:cBhvr>
                                        <p:cTn id="44" dur="1000"/>
                                        <p:tgtEl>
                                          <p:spTgt spid="17"/>
                                        </p:tgtEl>
                                      </p:cBhvr>
                                    </p:animEffect>
                                    <p:anim calcmode="lin" valueType="num">
                                      <p:cBhvr>
                                        <p:cTn id="45" dur="1000" fill="hold"/>
                                        <p:tgtEl>
                                          <p:spTgt spid="17"/>
                                        </p:tgtEl>
                                        <p:attrNameLst>
                                          <p:attrName>ppt_x</p:attrName>
                                        </p:attrNameLst>
                                      </p:cBhvr>
                                      <p:tavLst>
                                        <p:tav tm="0">
                                          <p:val>
                                            <p:strVal val="#ppt_x"/>
                                          </p:val>
                                        </p:tav>
                                        <p:tav tm="100000">
                                          <p:val>
                                            <p:strVal val="#ppt_x"/>
                                          </p:val>
                                        </p:tav>
                                      </p:tavLst>
                                    </p:anim>
                                    <p:anim calcmode="lin" valueType="num">
                                      <p:cBhvr>
                                        <p:cTn id="4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fade">
                                      <p:cBhvr>
                                        <p:cTn id="51" dur="1000"/>
                                        <p:tgtEl>
                                          <p:spTgt spid="27"/>
                                        </p:tgtEl>
                                      </p:cBhvr>
                                    </p:animEffect>
                                    <p:anim calcmode="lin" valueType="num">
                                      <p:cBhvr>
                                        <p:cTn id="52" dur="1000" fill="hold"/>
                                        <p:tgtEl>
                                          <p:spTgt spid="27"/>
                                        </p:tgtEl>
                                        <p:attrNameLst>
                                          <p:attrName>ppt_x</p:attrName>
                                        </p:attrNameLst>
                                      </p:cBhvr>
                                      <p:tavLst>
                                        <p:tav tm="0">
                                          <p:val>
                                            <p:strVal val="#ppt_x"/>
                                          </p:val>
                                        </p:tav>
                                        <p:tav tm="100000">
                                          <p:val>
                                            <p:strVal val="#ppt_x"/>
                                          </p:val>
                                        </p:tav>
                                      </p:tavLst>
                                    </p:anim>
                                    <p:anim calcmode="lin" valueType="num">
                                      <p:cBhvr>
                                        <p:cTn id="53" dur="1000" fill="hold"/>
                                        <p:tgtEl>
                                          <p:spTgt spid="27"/>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fade">
                                      <p:cBhvr>
                                        <p:cTn id="56" dur="1000"/>
                                        <p:tgtEl>
                                          <p:spTgt spid="30"/>
                                        </p:tgtEl>
                                      </p:cBhvr>
                                    </p:animEffect>
                                    <p:anim calcmode="lin" valueType="num">
                                      <p:cBhvr>
                                        <p:cTn id="57" dur="1000" fill="hold"/>
                                        <p:tgtEl>
                                          <p:spTgt spid="30"/>
                                        </p:tgtEl>
                                        <p:attrNameLst>
                                          <p:attrName>ppt_x</p:attrName>
                                        </p:attrNameLst>
                                      </p:cBhvr>
                                      <p:tavLst>
                                        <p:tav tm="0">
                                          <p:val>
                                            <p:strVal val="#ppt_x"/>
                                          </p:val>
                                        </p:tav>
                                        <p:tav tm="100000">
                                          <p:val>
                                            <p:strVal val="#ppt_x"/>
                                          </p:val>
                                        </p:tav>
                                      </p:tavLst>
                                    </p:anim>
                                    <p:anim calcmode="lin" valueType="num">
                                      <p:cBhvr>
                                        <p:cTn id="58" dur="1000" fill="hold"/>
                                        <p:tgtEl>
                                          <p:spTgt spid="30"/>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28"/>
                                        </p:tgtEl>
                                        <p:attrNameLst>
                                          <p:attrName>style.visibility</p:attrName>
                                        </p:attrNameLst>
                                      </p:cBhvr>
                                      <p:to>
                                        <p:strVal val="visible"/>
                                      </p:to>
                                    </p:set>
                                    <p:animEffect transition="in" filter="fade">
                                      <p:cBhvr>
                                        <p:cTn id="61" dur="1000"/>
                                        <p:tgtEl>
                                          <p:spTgt spid="28"/>
                                        </p:tgtEl>
                                      </p:cBhvr>
                                    </p:animEffect>
                                    <p:anim calcmode="lin" valueType="num">
                                      <p:cBhvr>
                                        <p:cTn id="62" dur="1000" fill="hold"/>
                                        <p:tgtEl>
                                          <p:spTgt spid="28"/>
                                        </p:tgtEl>
                                        <p:attrNameLst>
                                          <p:attrName>ppt_x</p:attrName>
                                        </p:attrNameLst>
                                      </p:cBhvr>
                                      <p:tavLst>
                                        <p:tav tm="0">
                                          <p:val>
                                            <p:strVal val="#ppt_x"/>
                                          </p:val>
                                        </p:tav>
                                        <p:tav tm="100000">
                                          <p:val>
                                            <p:strVal val="#ppt_x"/>
                                          </p:val>
                                        </p:tav>
                                      </p:tavLst>
                                    </p:anim>
                                    <p:anim calcmode="lin" valueType="num">
                                      <p:cBhvr>
                                        <p:cTn id="63" dur="1000" fill="hold"/>
                                        <p:tgtEl>
                                          <p:spTgt spid="28"/>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29"/>
                                        </p:tgtEl>
                                        <p:attrNameLst>
                                          <p:attrName>style.visibility</p:attrName>
                                        </p:attrNameLst>
                                      </p:cBhvr>
                                      <p:to>
                                        <p:strVal val="visible"/>
                                      </p:to>
                                    </p:set>
                                    <p:animEffect transition="in" filter="fade">
                                      <p:cBhvr>
                                        <p:cTn id="66" dur="1000"/>
                                        <p:tgtEl>
                                          <p:spTgt spid="29"/>
                                        </p:tgtEl>
                                      </p:cBhvr>
                                    </p:animEffect>
                                    <p:anim calcmode="lin" valueType="num">
                                      <p:cBhvr>
                                        <p:cTn id="67" dur="1000" fill="hold"/>
                                        <p:tgtEl>
                                          <p:spTgt spid="29"/>
                                        </p:tgtEl>
                                        <p:attrNameLst>
                                          <p:attrName>ppt_x</p:attrName>
                                        </p:attrNameLst>
                                      </p:cBhvr>
                                      <p:tavLst>
                                        <p:tav tm="0">
                                          <p:val>
                                            <p:strVal val="#ppt_x"/>
                                          </p:val>
                                        </p:tav>
                                        <p:tav tm="100000">
                                          <p:val>
                                            <p:strVal val="#ppt_x"/>
                                          </p:val>
                                        </p:tav>
                                      </p:tavLst>
                                    </p:anim>
                                    <p:anim calcmode="lin" valueType="num">
                                      <p:cBhvr>
                                        <p:cTn id="68"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nodeType="clickEffect">
                                  <p:stCondLst>
                                    <p:cond delay="0"/>
                                  </p:stCondLst>
                                  <p:childTnLst>
                                    <p:set>
                                      <p:cBhvr>
                                        <p:cTn id="72" dur="1" fill="hold">
                                          <p:stCondLst>
                                            <p:cond delay="0"/>
                                          </p:stCondLst>
                                        </p:cTn>
                                        <p:tgtEl>
                                          <p:spTgt spid="34"/>
                                        </p:tgtEl>
                                        <p:attrNameLst>
                                          <p:attrName>style.visibility</p:attrName>
                                        </p:attrNameLst>
                                      </p:cBhvr>
                                      <p:to>
                                        <p:strVal val="visible"/>
                                      </p:to>
                                    </p:set>
                                    <p:animEffect transition="in" filter="fade">
                                      <p:cBhvr>
                                        <p:cTn id="73" dur="1000"/>
                                        <p:tgtEl>
                                          <p:spTgt spid="34"/>
                                        </p:tgtEl>
                                      </p:cBhvr>
                                    </p:animEffect>
                                    <p:anim calcmode="lin" valueType="num">
                                      <p:cBhvr>
                                        <p:cTn id="74" dur="1000" fill="hold"/>
                                        <p:tgtEl>
                                          <p:spTgt spid="34"/>
                                        </p:tgtEl>
                                        <p:attrNameLst>
                                          <p:attrName>ppt_x</p:attrName>
                                        </p:attrNameLst>
                                      </p:cBhvr>
                                      <p:tavLst>
                                        <p:tav tm="0">
                                          <p:val>
                                            <p:strVal val="#ppt_x"/>
                                          </p:val>
                                        </p:tav>
                                        <p:tav tm="100000">
                                          <p:val>
                                            <p:strVal val="#ppt_x"/>
                                          </p:val>
                                        </p:tav>
                                      </p:tavLst>
                                    </p:anim>
                                    <p:anim calcmode="lin" valueType="num">
                                      <p:cBhvr>
                                        <p:cTn id="75" dur="1000" fill="hold"/>
                                        <p:tgtEl>
                                          <p:spTgt spid="34"/>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31"/>
                                        </p:tgtEl>
                                        <p:attrNameLst>
                                          <p:attrName>style.visibility</p:attrName>
                                        </p:attrNameLst>
                                      </p:cBhvr>
                                      <p:to>
                                        <p:strVal val="visible"/>
                                      </p:to>
                                    </p:set>
                                    <p:animEffect transition="in" filter="fade">
                                      <p:cBhvr>
                                        <p:cTn id="78" dur="1000"/>
                                        <p:tgtEl>
                                          <p:spTgt spid="31"/>
                                        </p:tgtEl>
                                      </p:cBhvr>
                                    </p:animEffect>
                                    <p:anim calcmode="lin" valueType="num">
                                      <p:cBhvr>
                                        <p:cTn id="79" dur="1000" fill="hold"/>
                                        <p:tgtEl>
                                          <p:spTgt spid="31"/>
                                        </p:tgtEl>
                                        <p:attrNameLst>
                                          <p:attrName>ppt_x</p:attrName>
                                        </p:attrNameLst>
                                      </p:cBhvr>
                                      <p:tavLst>
                                        <p:tav tm="0">
                                          <p:val>
                                            <p:strVal val="#ppt_x"/>
                                          </p:val>
                                        </p:tav>
                                        <p:tav tm="100000">
                                          <p:val>
                                            <p:strVal val="#ppt_x"/>
                                          </p:val>
                                        </p:tav>
                                      </p:tavLst>
                                    </p:anim>
                                    <p:anim calcmode="lin" valueType="num">
                                      <p:cBhvr>
                                        <p:cTn id="80" dur="1000" fill="hold"/>
                                        <p:tgtEl>
                                          <p:spTgt spid="31"/>
                                        </p:tgtEl>
                                        <p:attrNameLst>
                                          <p:attrName>ppt_y</p:attrName>
                                        </p:attrNameLst>
                                      </p:cBhvr>
                                      <p:tavLst>
                                        <p:tav tm="0">
                                          <p:val>
                                            <p:strVal val="#ppt_y+.1"/>
                                          </p:val>
                                        </p:tav>
                                        <p:tav tm="100000">
                                          <p:val>
                                            <p:strVal val="#ppt_y"/>
                                          </p:val>
                                        </p:tav>
                                      </p:tavLst>
                                    </p:anim>
                                  </p:childTnLst>
                                </p:cTn>
                              </p:par>
                              <p:par>
                                <p:cTn id="81" presetID="42" presetClass="entr" presetSubtype="0" fill="hold" nodeType="withEffect">
                                  <p:stCondLst>
                                    <p:cond delay="0"/>
                                  </p:stCondLst>
                                  <p:childTnLst>
                                    <p:set>
                                      <p:cBhvr>
                                        <p:cTn id="82" dur="1" fill="hold">
                                          <p:stCondLst>
                                            <p:cond delay="0"/>
                                          </p:stCondLst>
                                        </p:cTn>
                                        <p:tgtEl>
                                          <p:spTgt spid="32"/>
                                        </p:tgtEl>
                                        <p:attrNameLst>
                                          <p:attrName>style.visibility</p:attrName>
                                        </p:attrNameLst>
                                      </p:cBhvr>
                                      <p:to>
                                        <p:strVal val="visible"/>
                                      </p:to>
                                    </p:set>
                                    <p:animEffect transition="in" filter="fade">
                                      <p:cBhvr>
                                        <p:cTn id="83" dur="1000"/>
                                        <p:tgtEl>
                                          <p:spTgt spid="32"/>
                                        </p:tgtEl>
                                      </p:cBhvr>
                                    </p:animEffect>
                                    <p:anim calcmode="lin" valueType="num">
                                      <p:cBhvr>
                                        <p:cTn id="84" dur="1000" fill="hold"/>
                                        <p:tgtEl>
                                          <p:spTgt spid="32"/>
                                        </p:tgtEl>
                                        <p:attrNameLst>
                                          <p:attrName>ppt_x</p:attrName>
                                        </p:attrNameLst>
                                      </p:cBhvr>
                                      <p:tavLst>
                                        <p:tav tm="0">
                                          <p:val>
                                            <p:strVal val="#ppt_x"/>
                                          </p:val>
                                        </p:tav>
                                        <p:tav tm="100000">
                                          <p:val>
                                            <p:strVal val="#ppt_x"/>
                                          </p:val>
                                        </p:tav>
                                      </p:tavLst>
                                    </p:anim>
                                    <p:anim calcmode="lin" valueType="num">
                                      <p:cBhvr>
                                        <p:cTn id="85" dur="1000" fill="hold"/>
                                        <p:tgtEl>
                                          <p:spTgt spid="32"/>
                                        </p:tgtEl>
                                        <p:attrNameLst>
                                          <p:attrName>ppt_y</p:attrName>
                                        </p:attrNameLst>
                                      </p:cBhvr>
                                      <p:tavLst>
                                        <p:tav tm="0">
                                          <p:val>
                                            <p:strVal val="#ppt_y+.1"/>
                                          </p:val>
                                        </p:tav>
                                        <p:tav tm="100000">
                                          <p:val>
                                            <p:strVal val="#ppt_y"/>
                                          </p:val>
                                        </p:tav>
                                      </p:tavLst>
                                    </p:anim>
                                  </p:childTnLst>
                                </p:cTn>
                              </p:par>
                              <p:par>
                                <p:cTn id="86" presetID="42" presetClass="entr" presetSubtype="0" fill="hold" nodeType="withEffect">
                                  <p:stCondLst>
                                    <p:cond delay="0"/>
                                  </p:stCondLst>
                                  <p:childTnLst>
                                    <p:set>
                                      <p:cBhvr>
                                        <p:cTn id="87" dur="1" fill="hold">
                                          <p:stCondLst>
                                            <p:cond delay="0"/>
                                          </p:stCondLst>
                                        </p:cTn>
                                        <p:tgtEl>
                                          <p:spTgt spid="33"/>
                                        </p:tgtEl>
                                        <p:attrNameLst>
                                          <p:attrName>style.visibility</p:attrName>
                                        </p:attrNameLst>
                                      </p:cBhvr>
                                      <p:to>
                                        <p:strVal val="visible"/>
                                      </p:to>
                                    </p:set>
                                    <p:animEffect transition="in" filter="fade">
                                      <p:cBhvr>
                                        <p:cTn id="88" dur="1000"/>
                                        <p:tgtEl>
                                          <p:spTgt spid="33"/>
                                        </p:tgtEl>
                                      </p:cBhvr>
                                    </p:animEffect>
                                    <p:anim calcmode="lin" valueType="num">
                                      <p:cBhvr>
                                        <p:cTn id="89" dur="1000" fill="hold"/>
                                        <p:tgtEl>
                                          <p:spTgt spid="33"/>
                                        </p:tgtEl>
                                        <p:attrNameLst>
                                          <p:attrName>ppt_x</p:attrName>
                                        </p:attrNameLst>
                                      </p:cBhvr>
                                      <p:tavLst>
                                        <p:tav tm="0">
                                          <p:val>
                                            <p:strVal val="#ppt_x"/>
                                          </p:val>
                                        </p:tav>
                                        <p:tav tm="100000">
                                          <p:val>
                                            <p:strVal val="#ppt_x"/>
                                          </p:val>
                                        </p:tav>
                                      </p:tavLst>
                                    </p:anim>
                                    <p:anim calcmode="lin" valueType="num">
                                      <p:cBhvr>
                                        <p:cTn id="90"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dirty="0"/>
          </a:p>
        </p:txBody>
      </p:sp>
      <p:sp>
        <p:nvSpPr>
          <p:cNvPr id="3" name="Označba mesta vsebine 2"/>
          <p:cNvSpPr>
            <a:spLocks noGrp="1"/>
          </p:cNvSpPr>
          <p:nvPr>
            <p:ph idx="1"/>
          </p:nvPr>
        </p:nvSpPr>
        <p:spPr/>
        <p:txBody>
          <a:bodyPr/>
          <a:lstStyle/>
          <a:p>
            <a:endParaRPr lang="sl-SI" dirty="0"/>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1540" y="372064"/>
            <a:ext cx="2186300" cy="1359860"/>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47614" y="364280"/>
            <a:ext cx="2186074" cy="1359722"/>
          </a:xfrm>
          <a:prstGeom prst="rect">
            <a:avLst/>
          </a:prstGeom>
        </p:spPr>
      </p:pic>
      <p:pic>
        <p:nvPicPr>
          <p:cNvPr id="6" name="Slika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54392" y="365511"/>
            <a:ext cx="2207148" cy="1372828"/>
          </a:xfrm>
          <a:prstGeom prst="rect">
            <a:avLst/>
          </a:prstGeom>
        </p:spPr>
      </p:pic>
      <p:pic>
        <p:nvPicPr>
          <p:cNvPr id="7" name="Slika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8200" y="352790"/>
            <a:ext cx="1937266" cy="1337898"/>
          </a:xfrm>
          <a:prstGeom prst="rect">
            <a:avLst/>
          </a:prstGeom>
        </p:spPr>
      </p:pic>
      <p:pic>
        <p:nvPicPr>
          <p:cNvPr id="8" name="Slika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1540" y="1844899"/>
            <a:ext cx="2186300" cy="1359860"/>
          </a:xfrm>
          <a:prstGeom prst="rect">
            <a:avLst/>
          </a:prstGeom>
        </p:spPr>
      </p:pic>
      <p:pic>
        <p:nvPicPr>
          <p:cNvPr id="9" name="Slika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47614" y="1837115"/>
            <a:ext cx="2186074" cy="1359722"/>
          </a:xfrm>
          <a:prstGeom prst="rect">
            <a:avLst/>
          </a:prstGeom>
        </p:spPr>
      </p:pic>
      <p:pic>
        <p:nvPicPr>
          <p:cNvPr id="10" name="Slika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7126" y="1828849"/>
            <a:ext cx="2207148" cy="1372828"/>
          </a:xfrm>
          <a:prstGeom prst="rect">
            <a:avLst/>
          </a:prstGeom>
        </p:spPr>
      </p:pic>
      <p:pic>
        <p:nvPicPr>
          <p:cNvPr id="11" name="Slika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24274" y="1832040"/>
            <a:ext cx="1937266" cy="1337898"/>
          </a:xfrm>
          <a:prstGeom prst="rect">
            <a:avLst/>
          </a:prstGeom>
        </p:spPr>
      </p:pic>
      <p:pic>
        <p:nvPicPr>
          <p:cNvPr id="12" name="Slika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3511" y="3403715"/>
            <a:ext cx="2186300" cy="1359860"/>
          </a:xfrm>
          <a:prstGeom prst="rect">
            <a:avLst/>
          </a:prstGeom>
        </p:spPr>
      </p:pic>
      <p:pic>
        <p:nvPicPr>
          <p:cNvPr id="13" name="Slika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37077" y="3413869"/>
            <a:ext cx="2186074" cy="1359722"/>
          </a:xfrm>
          <a:prstGeom prst="rect">
            <a:avLst/>
          </a:prstGeom>
        </p:spPr>
      </p:pic>
      <p:pic>
        <p:nvPicPr>
          <p:cNvPr id="14" name="Slika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103" y="3405603"/>
            <a:ext cx="2207148" cy="1372828"/>
          </a:xfrm>
          <a:prstGeom prst="rect">
            <a:avLst/>
          </a:prstGeom>
        </p:spPr>
      </p:pic>
      <p:pic>
        <p:nvPicPr>
          <p:cNvPr id="15" name="Slika 1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99811" y="3413869"/>
            <a:ext cx="1937266" cy="1337898"/>
          </a:xfrm>
          <a:prstGeom prst="rect">
            <a:avLst/>
          </a:prstGeom>
        </p:spPr>
      </p:pic>
      <p:pic>
        <p:nvPicPr>
          <p:cNvPr id="16" name="Slika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0608" y="5061875"/>
            <a:ext cx="2186300" cy="1359860"/>
          </a:xfrm>
          <a:prstGeom prst="rect">
            <a:avLst/>
          </a:prstGeom>
        </p:spPr>
      </p:pic>
      <p:pic>
        <p:nvPicPr>
          <p:cNvPr id="17" name="Slika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16908" y="5062013"/>
            <a:ext cx="2186074" cy="1359722"/>
          </a:xfrm>
          <a:prstGeom prst="rect">
            <a:avLst/>
          </a:prstGeom>
        </p:spPr>
      </p:pic>
      <p:pic>
        <p:nvPicPr>
          <p:cNvPr id="18" name="Slika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200" y="5063763"/>
            <a:ext cx="2207148" cy="1372828"/>
          </a:xfrm>
          <a:prstGeom prst="rect">
            <a:avLst/>
          </a:prstGeom>
        </p:spPr>
      </p:pic>
      <p:pic>
        <p:nvPicPr>
          <p:cNvPr id="19" name="Slika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96422" y="5061875"/>
            <a:ext cx="1937266" cy="1337898"/>
          </a:xfrm>
          <a:prstGeom prst="rect">
            <a:avLst/>
          </a:prstGeom>
        </p:spPr>
      </p:pic>
    </p:spTree>
    <p:extLst>
      <p:ext uri="{BB962C8B-B14F-4D97-AF65-F5344CB8AC3E}">
        <p14:creationId xmlns:p14="http://schemas.microsoft.com/office/powerpoint/2010/main" val="117170749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circle(in)">
                                      <p:cBhvr>
                                        <p:cTn id="24" dur="20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anim calcmode="lin" valueType="num">
                                      <p:cBhvr>
                                        <p:cTn id="30" dur="1000" fill="hold"/>
                                        <p:tgtEl>
                                          <p:spTgt spid="10"/>
                                        </p:tgtEl>
                                        <p:attrNameLst>
                                          <p:attrName>ppt_x</p:attrName>
                                        </p:attrNameLst>
                                      </p:cBhvr>
                                      <p:tavLst>
                                        <p:tav tm="0">
                                          <p:val>
                                            <p:strVal val="#ppt_x"/>
                                          </p:val>
                                        </p:tav>
                                        <p:tav tm="100000">
                                          <p:val>
                                            <p:strVal val="#ppt_x"/>
                                          </p:val>
                                        </p:tav>
                                      </p:tavLst>
                                    </p:anim>
                                    <p:anim calcmode="lin" valueType="num">
                                      <p:cBhvr>
                                        <p:cTn id="31" dur="1000" fill="hold"/>
                                        <p:tgtEl>
                                          <p:spTgt spid="10"/>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1000"/>
                                        <p:tgtEl>
                                          <p:spTgt spid="11"/>
                                        </p:tgtEl>
                                      </p:cBhvr>
                                    </p:animEffect>
                                    <p:anim calcmode="lin" valueType="num">
                                      <p:cBhvr>
                                        <p:cTn id="35" dur="1000" fill="hold"/>
                                        <p:tgtEl>
                                          <p:spTgt spid="11"/>
                                        </p:tgtEl>
                                        <p:attrNameLst>
                                          <p:attrName>ppt_x</p:attrName>
                                        </p:attrNameLst>
                                      </p:cBhvr>
                                      <p:tavLst>
                                        <p:tav tm="0">
                                          <p:val>
                                            <p:strVal val="#ppt_x"/>
                                          </p:val>
                                        </p:tav>
                                        <p:tav tm="100000">
                                          <p:val>
                                            <p:strVal val="#ppt_x"/>
                                          </p:val>
                                        </p:tav>
                                      </p:tavLst>
                                    </p:anim>
                                    <p:anim calcmode="lin" valueType="num">
                                      <p:cBhvr>
                                        <p:cTn id="36" dur="1000" fill="hold"/>
                                        <p:tgtEl>
                                          <p:spTgt spid="11"/>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1000"/>
                                        <p:tgtEl>
                                          <p:spTgt spid="8"/>
                                        </p:tgtEl>
                                      </p:cBhvr>
                                    </p:animEffect>
                                    <p:anim calcmode="lin" valueType="num">
                                      <p:cBhvr>
                                        <p:cTn id="40" dur="1000" fill="hold"/>
                                        <p:tgtEl>
                                          <p:spTgt spid="8"/>
                                        </p:tgtEl>
                                        <p:attrNameLst>
                                          <p:attrName>ppt_x</p:attrName>
                                        </p:attrNameLst>
                                      </p:cBhvr>
                                      <p:tavLst>
                                        <p:tav tm="0">
                                          <p:val>
                                            <p:strVal val="#ppt_x"/>
                                          </p:val>
                                        </p:tav>
                                        <p:tav tm="100000">
                                          <p:val>
                                            <p:strVal val="#ppt_x"/>
                                          </p:val>
                                        </p:tav>
                                      </p:tavLst>
                                    </p:anim>
                                    <p:anim calcmode="lin" valueType="num">
                                      <p:cBhvr>
                                        <p:cTn id="41" dur="1000" fill="hold"/>
                                        <p:tgtEl>
                                          <p:spTgt spid="8"/>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1000"/>
                                        <p:tgtEl>
                                          <p:spTgt spid="9"/>
                                        </p:tgtEl>
                                      </p:cBhvr>
                                    </p:animEffect>
                                    <p:anim calcmode="lin" valueType="num">
                                      <p:cBhvr>
                                        <p:cTn id="45" dur="1000" fill="hold"/>
                                        <p:tgtEl>
                                          <p:spTgt spid="9"/>
                                        </p:tgtEl>
                                        <p:attrNameLst>
                                          <p:attrName>ppt_x</p:attrName>
                                        </p:attrNameLst>
                                      </p:cBhvr>
                                      <p:tavLst>
                                        <p:tav tm="0">
                                          <p:val>
                                            <p:strVal val="#ppt_x"/>
                                          </p:val>
                                        </p:tav>
                                        <p:tav tm="100000">
                                          <p:val>
                                            <p:strVal val="#ppt_x"/>
                                          </p:val>
                                        </p:tav>
                                      </p:tavLst>
                                    </p:anim>
                                    <p:anim calcmode="lin" valueType="num">
                                      <p:cBhvr>
                                        <p:cTn id="4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fade">
                                      <p:cBhvr>
                                        <p:cTn id="51" dur="1000"/>
                                        <p:tgtEl>
                                          <p:spTgt spid="14"/>
                                        </p:tgtEl>
                                      </p:cBhvr>
                                    </p:animEffect>
                                    <p:anim calcmode="lin" valueType="num">
                                      <p:cBhvr>
                                        <p:cTn id="52" dur="1000" fill="hold"/>
                                        <p:tgtEl>
                                          <p:spTgt spid="14"/>
                                        </p:tgtEl>
                                        <p:attrNameLst>
                                          <p:attrName>ppt_x</p:attrName>
                                        </p:attrNameLst>
                                      </p:cBhvr>
                                      <p:tavLst>
                                        <p:tav tm="0">
                                          <p:val>
                                            <p:strVal val="#ppt_x"/>
                                          </p:val>
                                        </p:tav>
                                        <p:tav tm="100000">
                                          <p:val>
                                            <p:strVal val="#ppt_x"/>
                                          </p:val>
                                        </p:tav>
                                      </p:tavLst>
                                    </p:anim>
                                    <p:anim calcmode="lin" valueType="num">
                                      <p:cBhvr>
                                        <p:cTn id="53" dur="1000" fill="hold"/>
                                        <p:tgtEl>
                                          <p:spTgt spid="14"/>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1000"/>
                                        <p:tgtEl>
                                          <p:spTgt spid="12"/>
                                        </p:tgtEl>
                                      </p:cBhvr>
                                    </p:animEffect>
                                    <p:anim calcmode="lin" valueType="num">
                                      <p:cBhvr>
                                        <p:cTn id="57" dur="1000" fill="hold"/>
                                        <p:tgtEl>
                                          <p:spTgt spid="12"/>
                                        </p:tgtEl>
                                        <p:attrNameLst>
                                          <p:attrName>ppt_x</p:attrName>
                                        </p:attrNameLst>
                                      </p:cBhvr>
                                      <p:tavLst>
                                        <p:tav tm="0">
                                          <p:val>
                                            <p:strVal val="#ppt_x"/>
                                          </p:val>
                                        </p:tav>
                                        <p:tav tm="100000">
                                          <p:val>
                                            <p:strVal val="#ppt_x"/>
                                          </p:val>
                                        </p:tav>
                                      </p:tavLst>
                                    </p:anim>
                                    <p:anim calcmode="lin" valueType="num">
                                      <p:cBhvr>
                                        <p:cTn id="58" dur="1000" fill="hold"/>
                                        <p:tgtEl>
                                          <p:spTgt spid="12"/>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fade">
                                      <p:cBhvr>
                                        <p:cTn id="61" dur="1000"/>
                                        <p:tgtEl>
                                          <p:spTgt spid="15"/>
                                        </p:tgtEl>
                                      </p:cBhvr>
                                    </p:animEffect>
                                    <p:anim calcmode="lin" valueType="num">
                                      <p:cBhvr>
                                        <p:cTn id="62" dur="1000" fill="hold"/>
                                        <p:tgtEl>
                                          <p:spTgt spid="15"/>
                                        </p:tgtEl>
                                        <p:attrNameLst>
                                          <p:attrName>ppt_x</p:attrName>
                                        </p:attrNameLst>
                                      </p:cBhvr>
                                      <p:tavLst>
                                        <p:tav tm="0">
                                          <p:val>
                                            <p:strVal val="#ppt_x"/>
                                          </p:val>
                                        </p:tav>
                                        <p:tav tm="100000">
                                          <p:val>
                                            <p:strVal val="#ppt_x"/>
                                          </p:val>
                                        </p:tav>
                                      </p:tavLst>
                                    </p:anim>
                                    <p:anim calcmode="lin" valueType="num">
                                      <p:cBhvr>
                                        <p:cTn id="63" dur="1000" fill="hold"/>
                                        <p:tgtEl>
                                          <p:spTgt spid="15"/>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13"/>
                                        </p:tgtEl>
                                        <p:attrNameLst>
                                          <p:attrName>style.visibility</p:attrName>
                                        </p:attrNameLst>
                                      </p:cBhvr>
                                      <p:to>
                                        <p:strVal val="visible"/>
                                      </p:to>
                                    </p:set>
                                    <p:animEffect transition="in" filter="fade">
                                      <p:cBhvr>
                                        <p:cTn id="66" dur="1000"/>
                                        <p:tgtEl>
                                          <p:spTgt spid="13"/>
                                        </p:tgtEl>
                                      </p:cBhvr>
                                    </p:animEffect>
                                    <p:anim calcmode="lin" valueType="num">
                                      <p:cBhvr>
                                        <p:cTn id="67" dur="1000" fill="hold"/>
                                        <p:tgtEl>
                                          <p:spTgt spid="13"/>
                                        </p:tgtEl>
                                        <p:attrNameLst>
                                          <p:attrName>ppt_x</p:attrName>
                                        </p:attrNameLst>
                                      </p:cBhvr>
                                      <p:tavLst>
                                        <p:tav tm="0">
                                          <p:val>
                                            <p:strVal val="#ppt_x"/>
                                          </p:val>
                                        </p:tav>
                                        <p:tav tm="100000">
                                          <p:val>
                                            <p:strVal val="#ppt_x"/>
                                          </p:val>
                                        </p:tav>
                                      </p:tavLst>
                                    </p:anim>
                                    <p:anim calcmode="lin" valueType="num">
                                      <p:cBhvr>
                                        <p:cTn id="6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nodeType="click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fade">
                                      <p:cBhvr>
                                        <p:cTn id="73" dur="1000"/>
                                        <p:tgtEl>
                                          <p:spTgt spid="18"/>
                                        </p:tgtEl>
                                      </p:cBhvr>
                                    </p:animEffect>
                                    <p:anim calcmode="lin" valueType="num">
                                      <p:cBhvr>
                                        <p:cTn id="74" dur="1000" fill="hold"/>
                                        <p:tgtEl>
                                          <p:spTgt spid="18"/>
                                        </p:tgtEl>
                                        <p:attrNameLst>
                                          <p:attrName>ppt_x</p:attrName>
                                        </p:attrNameLst>
                                      </p:cBhvr>
                                      <p:tavLst>
                                        <p:tav tm="0">
                                          <p:val>
                                            <p:strVal val="#ppt_x"/>
                                          </p:val>
                                        </p:tav>
                                        <p:tav tm="100000">
                                          <p:val>
                                            <p:strVal val="#ppt_x"/>
                                          </p:val>
                                        </p:tav>
                                      </p:tavLst>
                                    </p:anim>
                                    <p:anim calcmode="lin" valueType="num">
                                      <p:cBhvr>
                                        <p:cTn id="75" dur="1000" fill="hold"/>
                                        <p:tgtEl>
                                          <p:spTgt spid="18"/>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fade">
                                      <p:cBhvr>
                                        <p:cTn id="78" dur="1000"/>
                                        <p:tgtEl>
                                          <p:spTgt spid="16"/>
                                        </p:tgtEl>
                                      </p:cBhvr>
                                    </p:animEffect>
                                    <p:anim calcmode="lin" valueType="num">
                                      <p:cBhvr>
                                        <p:cTn id="79" dur="1000" fill="hold"/>
                                        <p:tgtEl>
                                          <p:spTgt spid="16"/>
                                        </p:tgtEl>
                                        <p:attrNameLst>
                                          <p:attrName>ppt_x</p:attrName>
                                        </p:attrNameLst>
                                      </p:cBhvr>
                                      <p:tavLst>
                                        <p:tav tm="0">
                                          <p:val>
                                            <p:strVal val="#ppt_x"/>
                                          </p:val>
                                        </p:tav>
                                        <p:tav tm="100000">
                                          <p:val>
                                            <p:strVal val="#ppt_x"/>
                                          </p:val>
                                        </p:tav>
                                      </p:tavLst>
                                    </p:anim>
                                    <p:anim calcmode="lin" valueType="num">
                                      <p:cBhvr>
                                        <p:cTn id="80" dur="1000" fill="hold"/>
                                        <p:tgtEl>
                                          <p:spTgt spid="16"/>
                                        </p:tgtEl>
                                        <p:attrNameLst>
                                          <p:attrName>ppt_y</p:attrName>
                                        </p:attrNameLst>
                                      </p:cBhvr>
                                      <p:tavLst>
                                        <p:tav tm="0">
                                          <p:val>
                                            <p:strVal val="#ppt_y+.1"/>
                                          </p:val>
                                        </p:tav>
                                        <p:tav tm="100000">
                                          <p:val>
                                            <p:strVal val="#ppt_y"/>
                                          </p:val>
                                        </p:tav>
                                      </p:tavLst>
                                    </p:anim>
                                  </p:childTnLst>
                                </p:cTn>
                              </p:par>
                              <p:par>
                                <p:cTn id="81" presetID="42" presetClass="entr" presetSubtype="0" fill="hold" nodeType="withEffect">
                                  <p:stCondLst>
                                    <p:cond delay="0"/>
                                  </p:stCondLst>
                                  <p:childTnLst>
                                    <p:set>
                                      <p:cBhvr>
                                        <p:cTn id="82" dur="1" fill="hold">
                                          <p:stCondLst>
                                            <p:cond delay="0"/>
                                          </p:stCondLst>
                                        </p:cTn>
                                        <p:tgtEl>
                                          <p:spTgt spid="17"/>
                                        </p:tgtEl>
                                        <p:attrNameLst>
                                          <p:attrName>style.visibility</p:attrName>
                                        </p:attrNameLst>
                                      </p:cBhvr>
                                      <p:to>
                                        <p:strVal val="visible"/>
                                      </p:to>
                                    </p:set>
                                    <p:animEffect transition="in" filter="fade">
                                      <p:cBhvr>
                                        <p:cTn id="83" dur="1000"/>
                                        <p:tgtEl>
                                          <p:spTgt spid="17"/>
                                        </p:tgtEl>
                                      </p:cBhvr>
                                    </p:animEffect>
                                    <p:anim calcmode="lin" valueType="num">
                                      <p:cBhvr>
                                        <p:cTn id="84" dur="1000" fill="hold"/>
                                        <p:tgtEl>
                                          <p:spTgt spid="17"/>
                                        </p:tgtEl>
                                        <p:attrNameLst>
                                          <p:attrName>ppt_x</p:attrName>
                                        </p:attrNameLst>
                                      </p:cBhvr>
                                      <p:tavLst>
                                        <p:tav tm="0">
                                          <p:val>
                                            <p:strVal val="#ppt_x"/>
                                          </p:val>
                                        </p:tav>
                                        <p:tav tm="100000">
                                          <p:val>
                                            <p:strVal val="#ppt_x"/>
                                          </p:val>
                                        </p:tav>
                                      </p:tavLst>
                                    </p:anim>
                                    <p:anim calcmode="lin" valueType="num">
                                      <p:cBhvr>
                                        <p:cTn id="85" dur="1000" fill="hold"/>
                                        <p:tgtEl>
                                          <p:spTgt spid="17"/>
                                        </p:tgtEl>
                                        <p:attrNameLst>
                                          <p:attrName>ppt_y</p:attrName>
                                        </p:attrNameLst>
                                      </p:cBhvr>
                                      <p:tavLst>
                                        <p:tav tm="0">
                                          <p:val>
                                            <p:strVal val="#ppt_y+.1"/>
                                          </p:val>
                                        </p:tav>
                                        <p:tav tm="100000">
                                          <p:val>
                                            <p:strVal val="#ppt_y"/>
                                          </p:val>
                                        </p:tav>
                                      </p:tavLst>
                                    </p:anim>
                                  </p:childTnLst>
                                </p:cTn>
                              </p:par>
                              <p:par>
                                <p:cTn id="86" presetID="42" presetClass="entr" presetSubtype="0" fill="hold" nodeType="withEffect">
                                  <p:stCondLst>
                                    <p:cond delay="0"/>
                                  </p:stCondLst>
                                  <p:childTnLst>
                                    <p:set>
                                      <p:cBhvr>
                                        <p:cTn id="87" dur="1" fill="hold">
                                          <p:stCondLst>
                                            <p:cond delay="0"/>
                                          </p:stCondLst>
                                        </p:cTn>
                                        <p:tgtEl>
                                          <p:spTgt spid="19"/>
                                        </p:tgtEl>
                                        <p:attrNameLst>
                                          <p:attrName>style.visibility</p:attrName>
                                        </p:attrNameLst>
                                      </p:cBhvr>
                                      <p:to>
                                        <p:strVal val="visible"/>
                                      </p:to>
                                    </p:set>
                                    <p:animEffect transition="in" filter="fade">
                                      <p:cBhvr>
                                        <p:cTn id="88" dur="1000"/>
                                        <p:tgtEl>
                                          <p:spTgt spid="19"/>
                                        </p:tgtEl>
                                      </p:cBhvr>
                                    </p:animEffect>
                                    <p:anim calcmode="lin" valueType="num">
                                      <p:cBhvr>
                                        <p:cTn id="89" dur="1000" fill="hold"/>
                                        <p:tgtEl>
                                          <p:spTgt spid="19"/>
                                        </p:tgtEl>
                                        <p:attrNameLst>
                                          <p:attrName>ppt_x</p:attrName>
                                        </p:attrNameLst>
                                      </p:cBhvr>
                                      <p:tavLst>
                                        <p:tav tm="0">
                                          <p:val>
                                            <p:strVal val="#ppt_x"/>
                                          </p:val>
                                        </p:tav>
                                        <p:tav tm="100000">
                                          <p:val>
                                            <p:strVal val="#ppt_x"/>
                                          </p:val>
                                        </p:tav>
                                      </p:tavLst>
                                    </p:anim>
                                    <p:anim calcmode="lin" valueType="num">
                                      <p:cBhvr>
                                        <p:cTn id="90"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t>Rekurzivno</a:t>
            </a:r>
            <a:endParaRPr lang="sl-SI" b="1" dirty="0"/>
          </a:p>
        </p:txBody>
      </p:sp>
      <p:sp>
        <p:nvSpPr>
          <p:cNvPr id="3" name="Označba mesta vsebine 2"/>
          <p:cNvSpPr>
            <a:spLocks noGrp="1"/>
          </p:cNvSpPr>
          <p:nvPr>
            <p:ph idx="1"/>
          </p:nvPr>
        </p:nvSpPr>
        <p:spPr/>
        <p:txBody>
          <a:bodyPr/>
          <a:lstStyle/>
          <a:p>
            <a:r>
              <a:rPr lang="sl-SI" dirty="0" smtClean="0"/>
              <a:t>Računamo permutacije </a:t>
            </a:r>
            <a:r>
              <a:rPr lang="sl-SI" dirty="0" smtClean="0"/>
              <a:t>reda </a:t>
            </a:r>
            <a:r>
              <a:rPr lang="sl-SI" dirty="0" smtClean="0"/>
              <a:t>n</a:t>
            </a:r>
          </a:p>
          <a:p>
            <a:r>
              <a:rPr lang="sl-SI" dirty="0" smtClean="0"/>
              <a:t>Izračunamo permutacije (n-1),(n-2),…</a:t>
            </a:r>
          </a:p>
          <a:p>
            <a:r>
              <a:rPr lang="sl-SI" dirty="0" smtClean="0"/>
              <a:t>Permutacijo za n dobimo tako, da vstavljamo število n na vsa možna mesta v vse permutacije števila (n-1)</a:t>
            </a:r>
          </a:p>
          <a:p>
            <a:r>
              <a:rPr lang="sl-SI" dirty="0" smtClean="0"/>
              <a:t>Na sode permutacije vstavljamo naraščajoče</a:t>
            </a:r>
          </a:p>
          <a:p>
            <a:r>
              <a:rPr lang="sl-SI" dirty="0" smtClean="0"/>
              <a:t>Na lihe permutacije vstavljamo padajoče</a:t>
            </a:r>
          </a:p>
          <a:p>
            <a:endParaRPr lang="sl-SI" dirty="0"/>
          </a:p>
          <a:p>
            <a:r>
              <a:rPr lang="sl-SI" dirty="0" smtClean="0"/>
              <a:t>Časovna zahtevnost prevelika</a:t>
            </a:r>
            <a:endParaRPr lang="sl-SI" dirty="0"/>
          </a:p>
        </p:txBody>
      </p:sp>
    </p:spTree>
    <p:extLst>
      <p:ext uri="{BB962C8B-B14F-4D97-AF65-F5344CB8AC3E}">
        <p14:creationId xmlns:p14="http://schemas.microsoft.com/office/powerpoint/2010/main" val="376009667"/>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t>Brez rekurzije</a:t>
            </a:r>
            <a:endParaRPr lang="sl-SI" b="1" dirty="0"/>
          </a:p>
        </p:txBody>
      </p:sp>
      <p:sp>
        <p:nvSpPr>
          <p:cNvPr id="3" name="Označba mesta vsebine 2"/>
          <p:cNvSpPr>
            <a:spLocks noGrp="1"/>
          </p:cNvSpPr>
          <p:nvPr>
            <p:ph idx="1"/>
          </p:nvPr>
        </p:nvSpPr>
        <p:spPr>
          <a:xfrm>
            <a:off x="838200" y="1825624"/>
            <a:ext cx="10515600" cy="4686687"/>
          </a:xfrm>
        </p:spPr>
        <p:txBody>
          <a:bodyPr>
            <a:normAutofit fontScale="85000" lnSpcReduction="20000"/>
          </a:bodyPr>
          <a:lstStyle/>
          <a:p>
            <a:pPr marL="514350" lvl="0" indent="-514350">
              <a:buFont typeface="+mj-lt"/>
              <a:buAutoNum type="arabicPeriod"/>
            </a:pPr>
            <a:r>
              <a:rPr lang="sl-SI" dirty="0"/>
              <a:t>Prvotni permutaciji nastavimo smeri. Številu 1 brez smeri, ostalim številom pa smer v levo(&lt;)</a:t>
            </a:r>
          </a:p>
          <a:p>
            <a:pPr marL="514350" lvl="0" indent="-514350">
              <a:buFont typeface="+mj-lt"/>
              <a:buAutoNum type="arabicPeriod"/>
            </a:pPr>
            <a:r>
              <a:rPr lang="sl-SI" dirty="0"/>
              <a:t>Najdemo največji element v permutaciji s smerjo in ga zamenjamo s sosednjim v smeri, ki jo imamo podano.</a:t>
            </a:r>
          </a:p>
          <a:p>
            <a:pPr marL="514350" lvl="0" indent="-514350">
              <a:buFont typeface="+mj-lt"/>
              <a:buAutoNum type="arabicPeriod"/>
            </a:pPr>
            <a:r>
              <a:rPr lang="sl-SI" dirty="0"/>
              <a:t>Ko pride element do neke točke v kateri s podano smerjo ne more zamenjati več </a:t>
            </a:r>
            <a:r>
              <a:rPr lang="sl-SI" dirty="0" smtClean="0"/>
              <a:t>elementa* </a:t>
            </a:r>
            <a:r>
              <a:rPr lang="sl-SI" dirty="0"/>
              <a:t>mu nastavimo smer na 0(prazen prostor) in vzamemo naslednji element po velikosti in ga zamenjamo v njegovo podani smeri.</a:t>
            </a:r>
          </a:p>
          <a:p>
            <a:pPr marL="514350" lvl="0" indent="-514350">
              <a:buFont typeface="+mj-lt"/>
              <a:buAutoNum type="arabicPeriod"/>
            </a:pPr>
            <a:r>
              <a:rPr lang="sl-SI" dirty="0"/>
              <a:t>Po vsaki zamenjavi preverimo če je kakšen element večji od trenutnega elementa. Če je potem temu večjemu elementu nastavimo smer, če je nima. Smer je ravno nasprotna od tiste, ki jo je imel prej</a:t>
            </a:r>
            <a:r>
              <a:rPr lang="sl-SI" dirty="0" smtClean="0"/>
              <a:t>. (če je več elementov takih, vsem dodamo smer)</a:t>
            </a:r>
            <a:endParaRPr lang="sl-SI" dirty="0"/>
          </a:p>
          <a:p>
            <a:pPr marL="514350" lvl="0" indent="-514350">
              <a:buFont typeface="+mj-lt"/>
              <a:buAutoNum type="arabicPeriod"/>
            </a:pPr>
            <a:r>
              <a:rPr lang="sl-SI" dirty="0"/>
              <a:t>Algoritem se konča ko nima noben element </a:t>
            </a:r>
            <a:r>
              <a:rPr lang="sl-SI" dirty="0" smtClean="0"/>
              <a:t>smeri</a:t>
            </a:r>
          </a:p>
          <a:p>
            <a:pPr marL="0" lvl="0" indent="0">
              <a:buNone/>
            </a:pPr>
            <a:r>
              <a:rPr lang="sl-SI" dirty="0" smtClean="0"/>
              <a:t>* = elementa ni mogoče zamenjati, če pride do roba ali pa je naslednji  element 	večji od trenutnega</a:t>
            </a:r>
            <a:endParaRPr lang="sl-SI" dirty="0" smtClean="0"/>
          </a:p>
          <a:p>
            <a:pPr marL="0" lvl="0" indent="0">
              <a:buNone/>
            </a:pPr>
            <a:endParaRPr lang="sl-SI" dirty="0"/>
          </a:p>
          <a:p>
            <a:pPr marL="514350" indent="-514350">
              <a:buFont typeface="+mj-lt"/>
              <a:buAutoNum type="arabicPeriod"/>
            </a:pPr>
            <a:endParaRPr lang="sl-SI" dirty="0"/>
          </a:p>
        </p:txBody>
      </p:sp>
    </p:spTree>
    <p:extLst>
      <p:ext uri="{BB962C8B-B14F-4D97-AF65-F5344CB8AC3E}">
        <p14:creationId xmlns:p14="http://schemas.microsoft.com/office/powerpoint/2010/main" val="1233374865"/>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529</TotalTime>
  <Words>408</Words>
  <Application>Microsoft Office PowerPoint</Application>
  <PresentationFormat>Širokozaslonsko</PresentationFormat>
  <Paragraphs>73</Paragraphs>
  <Slides>12</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12</vt:i4>
      </vt:variant>
    </vt:vector>
  </HeadingPairs>
  <TitlesOfParts>
    <vt:vector size="17" baseType="lpstr">
      <vt:lpstr>Arial</vt:lpstr>
      <vt:lpstr>Calibri</vt:lpstr>
      <vt:lpstr>Calibri Light</vt:lpstr>
      <vt:lpstr>Wingdings</vt:lpstr>
      <vt:lpstr>Officeova tema</vt:lpstr>
      <vt:lpstr>Steinhaus–Johnson–Trotter algoritem</vt:lpstr>
      <vt:lpstr>Splošno</vt:lpstr>
      <vt:lpstr>Uporabljanje</vt:lpstr>
      <vt:lpstr>Primer</vt:lpstr>
      <vt:lpstr>PowerPointova predstavitev</vt:lpstr>
      <vt:lpstr>PowerPointova predstavitev</vt:lpstr>
      <vt:lpstr>PowerPointova predstavitev</vt:lpstr>
      <vt:lpstr>Rekurzivno</vt:lpstr>
      <vt:lpstr>Brez rekurzije</vt:lpstr>
      <vt:lpstr>Geometrično</vt:lpstr>
      <vt:lpstr>Zanimivosti</vt:lpstr>
      <vt:lpstr>Hvala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Tilen Noč</dc:creator>
  <cp:lastModifiedBy>Tilen Noč</cp:lastModifiedBy>
  <cp:revision>21</cp:revision>
  <dcterms:created xsi:type="dcterms:W3CDTF">2016-12-14T15:40:03Z</dcterms:created>
  <dcterms:modified xsi:type="dcterms:W3CDTF">2017-01-13T19:21:16Z</dcterms:modified>
</cp:coreProperties>
</file>