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5" r:id="rId8"/>
    <p:sldId id="267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ivzeti razdelek" id="{EE1D6447-4BF3-4BEE-8A7D-E64DCBA6C414}">
          <p14:sldIdLst>
            <p14:sldId id="256"/>
            <p14:sldId id="257"/>
            <p14:sldId id="258"/>
            <p14:sldId id="261"/>
            <p14:sldId id="259"/>
            <p14:sldId id="262"/>
            <p14:sldId id="265"/>
            <p14:sldId id="267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464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55131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539114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32042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93339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99607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3119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329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393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48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79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7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164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9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29344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64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2/11/2016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68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0" r:id="rId12"/>
    <p:sldLayoutId id="2147483901" r:id="rId13"/>
    <p:sldLayoutId id="2147483902" r:id="rId14"/>
    <p:sldLayoutId id="2147483903" r:id="rId15"/>
    <p:sldLayoutId id="2147483904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B2sRf0" TargetMode="External"/><Relationship Id="rId2" Type="http://schemas.openxmlformats.org/officeDocument/2006/relationships/hyperlink" Target="http://goo.gl/QgYNi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oo.gl/ZpMYxR" TargetMode="External"/><Relationship Id="rId5" Type="http://schemas.openxmlformats.org/officeDocument/2006/relationships/hyperlink" Target="http://goo.gl/C3ea0p" TargetMode="External"/><Relationship Id="rId4" Type="http://schemas.openxmlformats.org/officeDocument/2006/relationships/hyperlink" Target="http://goo.gl/mK7sW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DVOJNA VRSTA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Računalništvo 1, Praktična matematika</a:t>
            </a:r>
          </a:p>
          <a:p>
            <a:r>
              <a:rPr lang="sl-SI" dirty="0" smtClean="0"/>
              <a:t>Anja Ratajc														11.2.2016</a:t>
            </a:r>
          </a:p>
        </p:txBody>
      </p:sp>
    </p:spTree>
    <p:extLst>
      <p:ext uri="{BB962C8B-B14F-4D97-AF65-F5344CB8AC3E}">
        <p14:creationId xmlns:p14="http://schemas.microsoft.com/office/powerpoint/2010/main" val="183496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83848"/>
          </a:xfrm>
        </p:spPr>
        <p:txBody>
          <a:bodyPr/>
          <a:lstStyle/>
          <a:p>
            <a:r>
              <a:rPr lang="sl-SI" dirty="0" smtClean="0"/>
              <a:t>Uporaba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1684421"/>
            <a:ext cx="8915400" cy="4226801"/>
          </a:xfrm>
        </p:spPr>
        <p:txBody>
          <a:bodyPr/>
          <a:lstStyle/>
          <a:p>
            <a:r>
              <a:rPr lang="sl-SI" dirty="0" smtClean="0"/>
              <a:t>palindromi</a:t>
            </a:r>
          </a:p>
          <a:p>
            <a:r>
              <a:rPr lang="sl-SI" dirty="0" err="1" smtClean="0"/>
              <a:t>undo</a:t>
            </a:r>
            <a:r>
              <a:rPr lang="sl-SI" dirty="0" smtClean="0"/>
              <a:t> operacije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937" y="2721061"/>
            <a:ext cx="1465820" cy="146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11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80101"/>
          </a:xfrm>
        </p:spPr>
        <p:txBody>
          <a:bodyPr/>
          <a:lstStyle/>
          <a:p>
            <a:r>
              <a:rPr lang="sl-SI" dirty="0" smtClean="0"/>
              <a:t>Enojna vrsta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1604211"/>
            <a:ext cx="8915400" cy="4307011"/>
          </a:xfrm>
        </p:spPr>
        <p:txBody>
          <a:bodyPr/>
          <a:lstStyle/>
          <a:p>
            <a:r>
              <a:rPr lang="sl-SI" dirty="0" smtClean="0"/>
              <a:t>za razumevanje dvojne vrste moramo razumeti enojno vrsto</a:t>
            </a:r>
          </a:p>
          <a:p>
            <a:r>
              <a:rPr lang="sl-SI" dirty="0" smtClean="0"/>
              <a:t>APS, ki se obnaša kot urejeni seznam</a:t>
            </a:r>
          </a:p>
          <a:p>
            <a:r>
              <a:rPr lang="sl-SI" dirty="0" smtClean="0"/>
              <a:t>FIFO; vstavljamo na enem koncu, jemljemo iz drugega</a:t>
            </a:r>
          </a:p>
          <a:p>
            <a:r>
              <a:rPr lang="sl-SI" dirty="0" smtClean="0"/>
              <a:t>iz strukture želimo dobiti tistega, ki čaka najdlje</a:t>
            </a:r>
          </a:p>
          <a:p>
            <a:r>
              <a:rPr lang="sl-SI" dirty="0" smtClean="0"/>
              <a:t>uporaba: povsod, kjer se moramo držati vrstnega reda prihoda (npr. tiskanje, blagajne, itd.)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176" y="3791334"/>
            <a:ext cx="3034298" cy="227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5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80101"/>
          </a:xfrm>
        </p:spPr>
        <p:txBody>
          <a:bodyPr/>
          <a:lstStyle/>
          <a:p>
            <a:r>
              <a:rPr lang="sl-SI" dirty="0" smtClean="0"/>
              <a:t>Enojna vrsta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1748589"/>
            <a:ext cx="8915400" cy="4162633"/>
          </a:xfrm>
        </p:spPr>
        <p:txBody>
          <a:bodyPr/>
          <a:lstStyle/>
          <a:p>
            <a:r>
              <a:rPr lang="sl-SI" dirty="0" smtClean="0"/>
              <a:t>operacije nad enojno vrsto: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pripravi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vstavi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začetek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odstrani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prazna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8239" y="3142220"/>
            <a:ext cx="3762375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15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28227"/>
          </a:xfrm>
        </p:spPr>
        <p:txBody>
          <a:bodyPr/>
          <a:lstStyle/>
          <a:p>
            <a:r>
              <a:rPr lang="sl-SI" dirty="0" smtClean="0"/>
              <a:t>Dvojna vrsta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2174789"/>
            <a:ext cx="8915400" cy="3736433"/>
          </a:xfrm>
        </p:spPr>
        <p:txBody>
          <a:bodyPr/>
          <a:lstStyle/>
          <a:p>
            <a:r>
              <a:rPr lang="sl-SI" dirty="0" smtClean="0"/>
              <a:t>APS, ki ima vse lastnosti enojne vrste, le da dopušča jemanje in vstavljanje elementov na obeh koncih</a:t>
            </a:r>
          </a:p>
          <a:p>
            <a:r>
              <a:rPr lang="sl-SI" dirty="0" smtClean="0"/>
              <a:t>dobra kombinacija sklada in enojne vrste, saj uspešno združuje vstavljanje in jemanje elementov na obeh koncih</a:t>
            </a:r>
          </a:p>
          <a:p>
            <a:r>
              <a:rPr lang="sl-SI" dirty="0" smtClean="0"/>
              <a:t>podatki hitreje dostopni kot v enojni vrsti ali skladu </a:t>
            </a:r>
          </a:p>
          <a:p>
            <a:r>
              <a:rPr lang="sl-SI" dirty="0" smtClean="0"/>
              <a:t>dve različni predstavitvi dvojne vrste: s kazalci (z dvojno povezanimi verižnimi seznami) in s krožno tabelo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201" y="762260"/>
            <a:ext cx="4048690" cy="924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16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80101"/>
          </a:xfrm>
        </p:spPr>
        <p:txBody>
          <a:bodyPr/>
          <a:lstStyle/>
          <a:p>
            <a:r>
              <a:rPr lang="sl-SI" dirty="0" smtClean="0"/>
              <a:t>Dvojna vrsta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89212" y="1764632"/>
            <a:ext cx="8915400" cy="4146590"/>
          </a:xfrm>
        </p:spPr>
        <p:txBody>
          <a:bodyPr>
            <a:normAutofit/>
          </a:bodyPr>
          <a:lstStyle/>
          <a:p>
            <a:r>
              <a:rPr lang="sl-SI" dirty="0" smtClean="0"/>
              <a:t>predstavitev z dvojno povezanim verižnim seznamom</a:t>
            </a:r>
          </a:p>
          <a:p>
            <a:pPr marL="0" indent="0">
              <a:buNone/>
            </a:pPr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r>
              <a:rPr lang="sl-SI" dirty="0"/>
              <a:t>operacije nad dvojno vrsto: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/>
              <a:t>prazna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l-SI" dirty="0" smtClean="0"/>
              <a:t>začetek, konec</a:t>
            </a:r>
            <a:endParaRPr lang="sl-SI" dirty="0"/>
          </a:p>
          <a:p>
            <a:pPr>
              <a:buFont typeface="Arial" panose="020B0604020202020204" pitchFamily="34" charset="0"/>
              <a:buChar char="•"/>
            </a:pPr>
            <a:r>
              <a:rPr lang="sl-SI" dirty="0" err="1" smtClean="0"/>
              <a:t>vstaviNaKonec</a:t>
            </a:r>
            <a:r>
              <a:rPr lang="sl-SI" dirty="0" smtClean="0"/>
              <a:t>, </a:t>
            </a:r>
            <a:r>
              <a:rPr lang="sl-SI" dirty="0" err="1" smtClean="0"/>
              <a:t>odstraniKonec</a:t>
            </a:r>
            <a:endParaRPr lang="sl-SI" dirty="0"/>
          </a:p>
          <a:p>
            <a:pPr>
              <a:buFont typeface="Arial" panose="020B0604020202020204" pitchFamily="34" charset="0"/>
              <a:buChar char="•"/>
            </a:pPr>
            <a:r>
              <a:rPr lang="sl-SI" dirty="0" err="1" smtClean="0"/>
              <a:t>vstaviNaZačetek</a:t>
            </a:r>
            <a:r>
              <a:rPr lang="sl-SI" dirty="0" smtClean="0"/>
              <a:t>, </a:t>
            </a:r>
            <a:r>
              <a:rPr lang="sl-SI" dirty="0" err="1" smtClean="0"/>
              <a:t>odstraniZačetek</a:t>
            </a:r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5006" y="2335359"/>
            <a:ext cx="6319092" cy="96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96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Dvojna vrsta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predstavitev </a:t>
            </a:r>
            <a:r>
              <a:rPr lang="sl-SI" dirty="0" smtClean="0"/>
              <a:t>s krožno tabelo</a:t>
            </a: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5" name="Označba mesta vsebine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k</a:t>
            </a:r>
            <a:r>
              <a:rPr lang="sl-SI" dirty="0" smtClean="0"/>
              <a:t>: konec vrste, z: zadnje prosto mesto pred začetkom vrste</a:t>
            </a:r>
          </a:p>
          <a:p>
            <a:r>
              <a:rPr lang="sl-SI" dirty="0" smtClean="0"/>
              <a:t>prazna, polna</a:t>
            </a:r>
          </a:p>
          <a:p>
            <a:r>
              <a:rPr lang="sl-SI" dirty="0" smtClean="0"/>
              <a:t>začetek</a:t>
            </a:r>
          </a:p>
          <a:p>
            <a:r>
              <a:rPr lang="sl-SI" dirty="0" smtClean="0"/>
              <a:t>konec</a:t>
            </a:r>
          </a:p>
          <a:p>
            <a:r>
              <a:rPr lang="sl-SI" dirty="0" err="1" smtClean="0"/>
              <a:t>vstaviZačetek</a:t>
            </a:r>
            <a:endParaRPr lang="sl-SI" dirty="0" smtClean="0"/>
          </a:p>
          <a:p>
            <a:r>
              <a:rPr lang="sl-SI" dirty="0" err="1" smtClean="0"/>
              <a:t>odstraniZačetek</a:t>
            </a:r>
            <a:endParaRPr lang="sl-SI" dirty="0" smtClean="0"/>
          </a:p>
          <a:p>
            <a:r>
              <a:rPr lang="sl-SI" dirty="0" err="1" smtClean="0"/>
              <a:t>vstaviKonec</a:t>
            </a:r>
            <a:endParaRPr lang="sl-SI" dirty="0" smtClean="0"/>
          </a:p>
          <a:p>
            <a:r>
              <a:rPr lang="sl-SI" dirty="0" err="1" smtClean="0"/>
              <a:t>odstraniKonec</a:t>
            </a:r>
            <a:endParaRPr lang="sl-SI" dirty="0" smtClean="0"/>
          </a:p>
          <a:p>
            <a:r>
              <a:rPr lang="sl-SI" dirty="0" smtClean="0"/>
              <a:t>velikost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7368" y="2676525"/>
            <a:ext cx="4861399" cy="2974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01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Primerjava med verižnimi seznami in tabelami</a:t>
            </a:r>
            <a:endParaRPr lang="sl-SI" dirty="0"/>
          </a:p>
        </p:txBody>
      </p:sp>
      <p:sp>
        <p:nvSpPr>
          <p:cNvPr id="6" name="Označba mesta vsebin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število elementov verižnega seznama poljubno spreminjamo</a:t>
            </a:r>
          </a:p>
          <a:p>
            <a:r>
              <a:rPr lang="sl-SI" dirty="0" smtClean="0"/>
              <a:t>tabeli določimo velikost, verižnemu seznamu ne</a:t>
            </a:r>
          </a:p>
          <a:p>
            <a:r>
              <a:rPr lang="sl-SI" dirty="0" smtClean="0"/>
              <a:t>prednost tabele, da do elementov dostopamo direktno, preko indeksov</a:t>
            </a:r>
          </a:p>
          <a:p>
            <a:r>
              <a:rPr lang="sl-SI" dirty="0" smtClean="0"/>
              <a:t>pri verižnem seznamu pregledujemo po vrsti</a:t>
            </a:r>
          </a:p>
          <a:p>
            <a:r>
              <a:rPr lang="sl-SI" dirty="0" smtClean="0"/>
              <a:t>verižni seznam uporabimo, kadar imamo veliko vstavljanja/brisanja, pa tudi če ne vemo koliko prostora bomo potrebovali</a:t>
            </a:r>
          </a:p>
          <a:p>
            <a:r>
              <a:rPr lang="sl-SI" dirty="0" smtClean="0"/>
              <a:t>tabelo uporabimo, če bomo pogosto potrebovali neposredni dostop do elementov</a:t>
            </a:r>
          </a:p>
        </p:txBody>
      </p:sp>
    </p:spTree>
    <p:extLst>
      <p:ext uri="{BB962C8B-B14F-4D97-AF65-F5344CB8AC3E}">
        <p14:creationId xmlns:p14="http://schemas.microsoft.com/office/powerpoint/2010/main" val="3195338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74031"/>
          </a:xfrm>
        </p:spPr>
        <p:txBody>
          <a:bodyPr/>
          <a:lstStyle/>
          <a:p>
            <a:r>
              <a:rPr lang="sl-SI" dirty="0" smtClean="0"/>
              <a:t>Viri in literatura</a:t>
            </a:r>
            <a:endParaRPr lang="sl-SI" dirty="0"/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>
          <a:xfrm>
            <a:off x="2589212" y="1713470"/>
            <a:ext cx="8915400" cy="4197752"/>
          </a:xfrm>
        </p:spPr>
        <p:txBody>
          <a:bodyPr/>
          <a:lstStyle/>
          <a:p>
            <a:pPr lvl="0"/>
            <a:r>
              <a:rPr lang="sl-SI" dirty="0"/>
              <a:t>J. Kozak, Podatkovne strukture in algoritmi, DMFA, Ljubljana, 1997</a:t>
            </a:r>
          </a:p>
          <a:p>
            <a:r>
              <a:rPr lang="sl-SI" dirty="0" smtClean="0"/>
              <a:t>N. Pavlin, Verižni seznam, Diplomska naloga, Ljubljana, 2007 </a:t>
            </a:r>
            <a:r>
              <a:rPr lang="sl-SI" dirty="0" smtClean="0"/>
              <a:t>[</a:t>
            </a:r>
            <a:r>
              <a:rPr lang="sl-SI" dirty="0" err="1" smtClean="0"/>
              <a:t>online</a:t>
            </a:r>
            <a:r>
              <a:rPr lang="sl-SI" dirty="0" smtClean="0"/>
              <a:t>]</a:t>
            </a:r>
          </a:p>
          <a:p>
            <a:r>
              <a:rPr lang="sl-SI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sl-SI" dirty="0" smtClean="0">
                <a:solidFill>
                  <a:schemeClr val="tx1"/>
                </a:solidFill>
                <a:hlinkClick r:id="rId2"/>
              </a:rPr>
              <a:t>goo.gl/QgYNin</a:t>
            </a:r>
            <a:endParaRPr lang="sl-SI" dirty="0" smtClean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tx1"/>
                </a:solidFill>
                <a:hlinkClick r:id="rId3"/>
              </a:rPr>
              <a:t>https://</a:t>
            </a:r>
            <a:r>
              <a:rPr lang="sl-SI" dirty="0" smtClean="0">
                <a:solidFill>
                  <a:schemeClr val="tx1"/>
                </a:solidFill>
                <a:hlinkClick r:id="rId3"/>
              </a:rPr>
              <a:t>goo.gl/B2sRf0</a:t>
            </a:r>
            <a:endParaRPr lang="sl-SI" dirty="0" smtClean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tx1"/>
                </a:solidFill>
                <a:hlinkClick r:id="rId4"/>
              </a:rPr>
              <a:t>http://</a:t>
            </a:r>
            <a:r>
              <a:rPr lang="sl-SI" dirty="0" smtClean="0">
                <a:solidFill>
                  <a:schemeClr val="tx1"/>
                </a:solidFill>
                <a:hlinkClick r:id="rId4"/>
              </a:rPr>
              <a:t>goo.gl/mK7sW8</a:t>
            </a:r>
            <a:endParaRPr lang="sl-SI" dirty="0" smtClean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tx1"/>
                </a:solidFill>
                <a:hlinkClick r:id="rId5"/>
              </a:rPr>
              <a:t>http://</a:t>
            </a:r>
            <a:r>
              <a:rPr lang="sl-SI" dirty="0" smtClean="0">
                <a:solidFill>
                  <a:schemeClr val="tx1"/>
                </a:solidFill>
                <a:hlinkClick r:id="rId5"/>
              </a:rPr>
              <a:t>goo.gl/C3ea0p</a:t>
            </a:r>
            <a:endParaRPr lang="sl-SI" dirty="0" smtClean="0">
              <a:solidFill>
                <a:schemeClr val="tx1"/>
              </a:solidFill>
            </a:endParaRPr>
          </a:p>
          <a:p>
            <a:r>
              <a:rPr lang="sl-SI" dirty="0">
                <a:solidFill>
                  <a:schemeClr val="tx1"/>
                </a:solidFill>
                <a:hlinkClick r:id="rId6"/>
              </a:rPr>
              <a:t>http://</a:t>
            </a:r>
            <a:r>
              <a:rPr lang="sl-SI" dirty="0" smtClean="0">
                <a:solidFill>
                  <a:schemeClr val="tx1"/>
                </a:solidFill>
                <a:hlinkClick r:id="rId6"/>
              </a:rPr>
              <a:t>goo.gl/ZpMYxR</a:t>
            </a:r>
            <a:endParaRPr lang="sl-SI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848210"/>
      </p:ext>
    </p:extLst>
  </p:cSld>
  <p:clrMapOvr>
    <a:masterClrMapping/>
  </p:clrMapOvr>
</p:sld>
</file>

<file path=ppt/theme/theme1.xml><?xml version="1.0" encoding="utf-8"?>
<a:theme xmlns:a="http://schemas.openxmlformats.org/drawingml/2006/main" name="Jata">
  <a:themeElements>
    <a:clrScheme name="Jat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Jat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Jat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647</TotalTime>
  <Words>313</Words>
  <Application>Microsoft Office PowerPoint</Application>
  <PresentationFormat>Širokozaslonsko</PresentationFormat>
  <Paragraphs>64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Jata</vt:lpstr>
      <vt:lpstr>DVOJNA VRSTA</vt:lpstr>
      <vt:lpstr>Uporaba</vt:lpstr>
      <vt:lpstr>Enojna vrsta</vt:lpstr>
      <vt:lpstr>Enojna vrsta</vt:lpstr>
      <vt:lpstr>Dvojna vrsta</vt:lpstr>
      <vt:lpstr>Dvojna vrsta</vt:lpstr>
      <vt:lpstr>Dvojna vrsta</vt:lpstr>
      <vt:lpstr>Primerjava med verižnimi seznami in tabelami</vt:lpstr>
      <vt:lpstr>Viri in literatura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DVOJNA VRSTA</dc:title>
  <dc:creator>Anja</dc:creator>
  <cp:lastModifiedBy>Anja</cp:lastModifiedBy>
  <cp:revision>26</cp:revision>
  <dcterms:created xsi:type="dcterms:W3CDTF">2016-02-10T14:11:01Z</dcterms:created>
  <dcterms:modified xsi:type="dcterms:W3CDTF">2016-02-11T07:02:57Z</dcterms:modified>
</cp:coreProperties>
</file>