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7" r:id="rId6"/>
    <p:sldId id="268" r:id="rId7"/>
    <p:sldId id="269" r:id="rId8"/>
    <p:sldId id="270" r:id="rId9"/>
    <p:sldId id="271" r:id="rId10"/>
    <p:sldId id="259" r:id="rId11"/>
    <p:sldId id="260" r:id="rId12"/>
    <p:sldId id="272" r:id="rId13"/>
    <p:sldId id="273" r:id="rId14"/>
    <p:sldId id="261" r:id="rId15"/>
    <p:sldId id="262" r:id="rId16"/>
    <p:sldId id="263" r:id="rId17"/>
    <p:sldId id="264" r:id="rId1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E75A8F-4892-4F18-A2BB-3AB69EB71F43}" type="datetimeFigureOut">
              <a:rPr lang="sl-SI" smtClean="0"/>
              <a:pPr/>
              <a:t>2.2.2016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F657A9A-BF30-4655-A245-1BEBDBD773B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upload.wikimedia.org/wikipedia/commons/2/23/Dijkstras_progress_animation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heyes-jones.com/astar.php" TargetMode="External"/><Relationship Id="rId13" Type="http://schemas.openxmlformats.org/officeDocument/2006/relationships/hyperlink" Target="http://www.computerhistory.org/revolution/artificial-intelligence-robotics/13/289" TargetMode="External"/><Relationship Id="rId3" Type="http://schemas.openxmlformats.org/officeDocument/2006/relationships/hyperlink" Target="https://en.wikipedia.org/wiki/D*" TargetMode="External"/><Relationship Id="rId7" Type="http://schemas.openxmlformats.org/officeDocument/2006/relationships/hyperlink" Target="http://www2.nauk.si/materials/567/out-382732/index.html" TargetMode="External"/><Relationship Id="rId12" Type="http://schemas.openxmlformats.org/officeDocument/2006/relationships/hyperlink" Target="http://stackoverflow.com/questions/1332466/how-does-dijkstras-algorithm-and-a-star-compare" TargetMode="External"/><Relationship Id="rId2" Type="http://schemas.openxmlformats.org/officeDocument/2006/relationships/hyperlink" Target="https://en.wikipedia.org/wiki/A*_search_algorith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2.nauk.si/materials/852/out/" TargetMode="External"/><Relationship Id="rId11" Type="http://schemas.openxmlformats.org/officeDocument/2006/relationships/hyperlink" Target="http://theory.stanford.edu/~amitp/GameProgramming/Heuristics.html" TargetMode="External"/><Relationship Id="rId5" Type="http://schemas.openxmlformats.org/officeDocument/2006/relationships/hyperlink" Target="http://www2.nauk.si/materials/665/out-642839/index.html" TargetMode="External"/><Relationship Id="rId10" Type="http://schemas.openxmlformats.org/officeDocument/2006/relationships/hyperlink" Target="http://www.redblobgames.com/pathfinding/a-star/introduction.html" TargetMode="External"/><Relationship Id="rId4" Type="http://schemas.openxmlformats.org/officeDocument/2006/relationships/hyperlink" Target="https://en.wikipedia.org/wiki/Iterative_deepening_A*" TargetMode="External"/><Relationship Id="rId9" Type="http://schemas.openxmlformats.org/officeDocument/2006/relationships/hyperlink" Target="http://theory.stanford.edu/~amitp/GameProgramming/AStarComparison.html" TargetMode="External"/><Relationship Id="rId14" Type="http://schemas.openxmlformats.org/officeDocument/2006/relationships/hyperlink" Target="https://en.wikipedia.org/wiki/Shakey_the_robo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Algoritem A*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l-SI" dirty="0" smtClean="0"/>
          </a:p>
          <a:p>
            <a:r>
              <a:rPr lang="sl-SI" dirty="0" smtClean="0"/>
              <a:t>Vladimir </a:t>
            </a:r>
            <a:r>
              <a:rPr lang="sl-SI" dirty="0" smtClean="0"/>
              <a:t>Perko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/>
          <a:lstStyle/>
          <a:p>
            <a:r>
              <a:rPr lang="sl-SI" dirty="0" smtClean="0"/>
              <a:t>Dijsktrov algoritem</a:t>
            </a:r>
          </a:p>
          <a:p>
            <a:pPr>
              <a:buNone/>
            </a:pPr>
            <a:r>
              <a:rPr lang="sl-SI" dirty="0"/>
              <a:t>	</a:t>
            </a:r>
            <a:r>
              <a:rPr lang="sl-SI" dirty="0" smtClean="0"/>
              <a:t>	poišče poti do vseh vozlišč – zahtevnost??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Nazaj k prvotnemu problemu</a:t>
            </a:r>
            <a:endParaRPr lang="sl-SI" dirty="0"/>
          </a:p>
        </p:txBody>
      </p:sp>
      <p:pic>
        <p:nvPicPr>
          <p:cNvPr id="4" name="Picture 3" descr="dijkst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2357430"/>
            <a:ext cx="3929090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Nils Nilsson l. 1968</a:t>
            </a:r>
            <a:endParaRPr lang="sl-SI" i="1" dirty="0" smtClean="0"/>
          </a:p>
          <a:p>
            <a:pPr lvl="1"/>
            <a:r>
              <a:rPr lang="sl-SI" dirty="0" smtClean="0"/>
              <a:t>Hevristična </a:t>
            </a:r>
            <a:r>
              <a:rPr lang="sl-SI" dirty="0" smtClean="0"/>
              <a:t>ocena</a:t>
            </a:r>
          </a:p>
          <a:p>
            <a:endParaRPr lang="sl-SI" dirty="0" smtClean="0"/>
          </a:p>
          <a:p>
            <a:r>
              <a:rPr lang="sl-SI" dirty="0" smtClean="0"/>
              <a:t>Robot Shakey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 A*</a:t>
            </a:r>
            <a:endParaRPr lang="sl-SI" dirty="0"/>
          </a:p>
        </p:txBody>
      </p:sp>
      <p:pic>
        <p:nvPicPr>
          <p:cNvPr id="4" name="Picture 3" descr="shakey Robo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2643182"/>
            <a:ext cx="4238628" cy="33697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140000"/>
          </a:xfrm>
        </p:spPr>
        <p:txBody>
          <a:bodyPr/>
          <a:lstStyle/>
          <a:p>
            <a:endParaRPr lang="sl-SI" dirty="0" smtClean="0"/>
          </a:p>
          <a:p>
            <a:r>
              <a:rPr lang="sl-SI" dirty="0" smtClean="0"/>
              <a:t>Manhattanska </a:t>
            </a:r>
            <a:r>
              <a:rPr lang="sl-SI" dirty="0" smtClean="0"/>
              <a:t>razdalja: |x</a:t>
            </a:r>
            <a:r>
              <a:rPr lang="sl-SI" baseline="-25000" dirty="0" smtClean="0"/>
              <a:t>1</a:t>
            </a:r>
            <a:r>
              <a:rPr lang="sl-SI" dirty="0" smtClean="0"/>
              <a:t>−k</a:t>
            </a:r>
            <a:r>
              <a:rPr lang="sl-SI" baseline="-25000" dirty="0" smtClean="0"/>
              <a:t>1</a:t>
            </a:r>
            <a:r>
              <a:rPr lang="sl-SI" dirty="0" smtClean="0"/>
              <a:t>|+|x</a:t>
            </a:r>
            <a:r>
              <a:rPr lang="sl-SI" baseline="-25000" dirty="0" smtClean="0"/>
              <a:t>2</a:t>
            </a:r>
            <a:r>
              <a:rPr lang="sl-SI" dirty="0" smtClean="0"/>
              <a:t>−k</a:t>
            </a:r>
            <a:r>
              <a:rPr lang="sl-SI" baseline="-25000" dirty="0" smtClean="0"/>
              <a:t>2</a:t>
            </a:r>
            <a:r>
              <a:rPr lang="sl-SI" dirty="0" smtClean="0"/>
              <a:t>|</a:t>
            </a:r>
          </a:p>
          <a:p>
            <a:endParaRPr lang="sl-SI" dirty="0" smtClean="0"/>
          </a:p>
          <a:p>
            <a:r>
              <a:rPr lang="sl-SI" dirty="0" smtClean="0"/>
              <a:t>Evklidska razdalja:</a:t>
            </a:r>
            <a:endParaRPr lang="sl-SI" baseline="30000" dirty="0" smtClean="0"/>
          </a:p>
          <a:p>
            <a:endParaRPr lang="sl-SI" dirty="0" smtClean="0"/>
          </a:p>
          <a:p>
            <a:r>
              <a:rPr lang="sl-SI" dirty="0" smtClean="0"/>
              <a:t>Chebysheva razdalja: max(</a:t>
            </a:r>
            <a:r>
              <a:rPr lang="sl-SI" dirty="0" smtClean="0"/>
              <a:t>|</a:t>
            </a:r>
            <a:r>
              <a:rPr lang="sl-SI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−k</a:t>
            </a:r>
            <a:r>
              <a:rPr lang="sl-SI" baseline="-25000" dirty="0" smtClean="0"/>
              <a:t>1</a:t>
            </a:r>
            <a:r>
              <a:rPr lang="sl-SI" dirty="0" smtClean="0"/>
              <a:t>|,|</a:t>
            </a:r>
            <a:r>
              <a:rPr lang="sl-SI" dirty="0" smtClean="0"/>
              <a:t>x</a:t>
            </a:r>
            <a:r>
              <a:rPr lang="sl-SI" baseline="-25000" dirty="0" smtClean="0"/>
              <a:t>2</a:t>
            </a:r>
            <a:r>
              <a:rPr lang="sl-SI" dirty="0" smtClean="0"/>
              <a:t>−k</a:t>
            </a:r>
            <a:r>
              <a:rPr lang="sl-SI" baseline="-25000" dirty="0" smtClean="0"/>
              <a:t>2</a:t>
            </a:r>
            <a:r>
              <a:rPr lang="sl-SI" dirty="0" smtClean="0"/>
              <a:t>|)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Hevristika</a:t>
            </a:r>
            <a:endParaRPr lang="sl-SI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1" y="2857496"/>
            <a:ext cx="3333773" cy="500066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Vozlišče z manjšo vrednostjo g(x) + h(x)</a:t>
            </a:r>
          </a:p>
          <a:p>
            <a:endParaRPr lang="sl-SI" dirty="0" smtClean="0"/>
          </a:p>
          <a:p>
            <a:r>
              <a:rPr lang="sl-SI" dirty="0" smtClean="0"/>
              <a:t>Hevristična ocena dopustna </a:t>
            </a:r>
          </a:p>
          <a:p>
            <a:endParaRPr lang="sl-SI" dirty="0" smtClean="0"/>
          </a:p>
          <a:p>
            <a:pPr>
              <a:buNone/>
            </a:pPr>
            <a:r>
              <a:rPr lang="sl-SI" dirty="0" smtClean="0"/>
              <a:t>  Ne preceni razdalje do končnega vozlišča</a:t>
            </a:r>
            <a:endParaRPr lang="sl-S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A* vs Dijsktra</a:t>
            </a:r>
            <a:endParaRPr lang="sl-SI" dirty="0"/>
          </a:p>
        </p:txBody>
      </p:sp>
      <p:sp>
        <p:nvSpPr>
          <p:cNvPr id="5" name="Up-Down Arrow 4"/>
          <p:cNvSpPr/>
          <p:nvPr/>
        </p:nvSpPr>
        <p:spPr>
          <a:xfrm>
            <a:off x="3000364" y="2928934"/>
            <a:ext cx="71438" cy="42862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zvezda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628" y="2357430"/>
            <a:ext cx="3505690" cy="351521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Rešitev</a:t>
            </a:r>
            <a:r>
              <a:rPr lang="sl-SI" dirty="0" smtClean="0"/>
              <a:t>:</a:t>
            </a:r>
            <a:endParaRPr lang="sl-SI" dirty="0"/>
          </a:p>
        </p:txBody>
      </p:sp>
      <p:pic>
        <p:nvPicPr>
          <p:cNvPr id="5" name="Picture 4" descr="dijkstr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2357430"/>
            <a:ext cx="3500462" cy="35004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1714488"/>
            <a:ext cx="6843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 Dijkstrov algoritem:                Algoritem A*: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Animacija</a:t>
            </a:r>
            <a:endParaRPr lang="sl-SI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714488"/>
            <a:ext cx="6843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 Dijkstrov algoritem:                Algoritem A*:</a:t>
            </a:r>
            <a:endParaRPr lang="sl-SI" sz="2400" dirty="0"/>
          </a:p>
        </p:txBody>
      </p:sp>
      <p:pic>
        <p:nvPicPr>
          <p:cNvPr id="8" name="Picture 7" descr="Dijkstras_progress_animation.gif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2714620"/>
            <a:ext cx="2000250" cy="2000250"/>
          </a:xfrm>
          <a:prstGeom prst="rect">
            <a:avLst/>
          </a:prstGeom>
        </p:spPr>
      </p:pic>
      <p:pic>
        <p:nvPicPr>
          <p:cNvPr id="9" name="Picture 8" descr="Astar_progress_animation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6380" y="2857496"/>
            <a:ext cx="2000250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1800" dirty="0" smtClean="0"/>
              <a:t>D* - predvideva najkrajše poti v neznanem območju</a:t>
            </a:r>
          </a:p>
          <a:p>
            <a:endParaRPr lang="sl-SI" sz="1800" dirty="0" smtClean="0"/>
          </a:p>
          <a:p>
            <a:r>
              <a:rPr lang="sl-SI" sz="1800" dirty="0" smtClean="0"/>
              <a:t>IDA* - manjša poraba, pregleduje vozlišča, ki imajo manjšo ali enako vrednost f(x) v primerjavi z danim vozliščem</a:t>
            </a:r>
          </a:p>
          <a:p>
            <a:endParaRPr lang="sl-SI" sz="1800" dirty="0" smtClean="0"/>
          </a:p>
          <a:p>
            <a:r>
              <a:rPr lang="sl-SI" sz="1800" dirty="0" smtClean="0"/>
              <a:t>SMA* - na voljo omejena količina pomnilnika</a:t>
            </a:r>
            <a:r>
              <a:rPr lang="sl-SI" sz="1800" dirty="0"/>
              <a:t>.</a:t>
            </a:r>
            <a:r>
              <a:rPr lang="sl-SI" sz="1800" dirty="0" smtClean="0"/>
              <a:t> Če je pomnilnik zapolnjen, optimalne poti pa v trenutnem vozlišču še ni, ga zavrže in pri očetu shrani njegovo oceno </a:t>
            </a:r>
          </a:p>
          <a:p>
            <a:endParaRPr lang="sl-SI" sz="1800" dirty="0"/>
          </a:p>
          <a:p>
            <a:r>
              <a:rPr lang="sl-SI" sz="1800" dirty="0" smtClean="0"/>
              <a:t>Še nekaj različic: Theta*, HPA*, LPA*,...</a:t>
            </a:r>
            <a:endParaRPr lang="sl-SI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Različice algoritma A*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u="sng" dirty="0" smtClean="0">
                <a:hlinkClick r:id="rId2"/>
              </a:rPr>
              <a:t>https://en.wikipedia.org/wiki/A*_search_algorithm</a:t>
            </a:r>
            <a:endParaRPr lang="sl-SI" dirty="0" smtClean="0"/>
          </a:p>
          <a:p>
            <a:r>
              <a:rPr lang="sl-SI" u="sng" dirty="0" smtClean="0">
                <a:hlinkClick r:id="rId3"/>
              </a:rPr>
              <a:t>https://en.wikipedia.org/wiki/D*</a:t>
            </a:r>
            <a:endParaRPr lang="sl-SI" dirty="0" smtClean="0"/>
          </a:p>
          <a:p>
            <a:r>
              <a:rPr lang="sl-SI" u="sng" dirty="0" smtClean="0">
                <a:hlinkClick r:id="rId4"/>
              </a:rPr>
              <a:t>https://en.wikipedia.org/wiki/Iterative_deepening_A*</a:t>
            </a:r>
            <a:endParaRPr lang="sl-SI" dirty="0" smtClean="0"/>
          </a:p>
          <a:p>
            <a:r>
              <a:rPr lang="sl-SI" u="sng" dirty="0" smtClean="0">
                <a:hlinkClick r:id="rId5"/>
              </a:rPr>
              <a:t>http://www2.nauk.si/materials/665/out-642839/index.html#state=1</a:t>
            </a:r>
            <a:endParaRPr lang="sl-SI" dirty="0" smtClean="0"/>
          </a:p>
          <a:p>
            <a:r>
              <a:rPr lang="sl-SI" u="sng" dirty="0" smtClean="0">
                <a:hlinkClick r:id="rId6"/>
              </a:rPr>
              <a:t>http://www2.nauk.si/materials/852/out/#state=1</a:t>
            </a:r>
            <a:endParaRPr lang="sl-SI" dirty="0" smtClean="0"/>
          </a:p>
          <a:p>
            <a:r>
              <a:rPr lang="sl-SI" u="sng" dirty="0" smtClean="0">
                <a:hlinkClick r:id="rId7"/>
              </a:rPr>
              <a:t>http://www2.nauk.si/materials/567/out-382732/index.html#state=1</a:t>
            </a:r>
            <a:endParaRPr lang="sl-SI" dirty="0" smtClean="0"/>
          </a:p>
          <a:p>
            <a:r>
              <a:rPr lang="sl-SI" u="sng" dirty="0" smtClean="0">
                <a:hlinkClick r:id="rId8"/>
              </a:rPr>
              <a:t>http://heyes-jones.com/astar.php</a:t>
            </a:r>
            <a:endParaRPr lang="sl-SI" dirty="0" smtClean="0"/>
          </a:p>
          <a:p>
            <a:r>
              <a:rPr lang="sl-SI" u="sng" dirty="0" smtClean="0">
                <a:hlinkClick r:id="rId9"/>
              </a:rPr>
              <a:t>http://theory.stanford.edu/~amitp/GameProgramming/AStarComparison.html</a:t>
            </a:r>
            <a:endParaRPr lang="sl-SI" dirty="0" smtClean="0"/>
          </a:p>
          <a:p>
            <a:r>
              <a:rPr lang="sl-SI" u="sng" dirty="0" smtClean="0">
                <a:hlinkClick r:id="rId10"/>
              </a:rPr>
              <a:t>http://www.redblobgames.com/pathfinding/a-star/introduction.html</a:t>
            </a:r>
            <a:endParaRPr lang="sl-SI" dirty="0" smtClean="0"/>
          </a:p>
          <a:p>
            <a:r>
              <a:rPr lang="sl-SI" u="sng" dirty="0" smtClean="0">
                <a:hlinkClick r:id="rId11"/>
              </a:rPr>
              <a:t>http://theory.stanford.edu/~amitp/GameProgramming/Heuristics.html</a:t>
            </a:r>
            <a:endParaRPr lang="sl-SI" dirty="0" smtClean="0"/>
          </a:p>
          <a:p>
            <a:r>
              <a:rPr lang="sl-SI" u="sng" dirty="0" smtClean="0">
                <a:hlinkClick r:id="rId12"/>
              </a:rPr>
              <a:t>http://stackoverflow.com/questions/1332466/how-does-dijkstras-algorithm-and-a-star-compare</a:t>
            </a:r>
            <a:endParaRPr lang="sl-SI" dirty="0" smtClean="0"/>
          </a:p>
          <a:p>
            <a:r>
              <a:rPr lang="sl-SI" u="sng" dirty="0" smtClean="0">
                <a:hlinkClick r:id="rId13"/>
              </a:rPr>
              <a:t>http://www.computerhistory.org/revolution/artificial-intelligence-robotics/13/289</a:t>
            </a:r>
            <a:endParaRPr lang="sl-SI" dirty="0" smtClean="0"/>
          </a:p>
          <a:p>
            <a:r>
              <a:rPr lang="sl-SI" u="sng" dirty="0" smtClean="0">
                <a:hlinkClick r:id="rId14"/>
              </a:rPr>
              <a:t>https://en.wikipedia.org/wiki/Shakey_the_robot</a:t>
            </a:r>
            <a:endParaRPr lang="sl-SI" dirty="0" smtClean="0"/>
          </a:p>
          <a:p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f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571612"/>
            <a:ext cx="4445996" cy="442915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Najkrajša pot?</a:t>
            </a: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1785918" y="4572008"/>
            <a:ext cx="63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Start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6500826" y="1428736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Cilj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grafNajkPot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0415" y="1481138"/>
            <a:ext cx="4543170" cy="452596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– kako do nje?</a:t>
            </a: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1714480" y="5214950"/>
            <a:ext cx="632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Start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6786578" y="1857364"/>
            <a:ext cx="468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Cilj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Utežen graf (razdalja, čas potovanja...)</a:t>
            </a:r>
          </a:p>
          <a:p>
            <a:endParaRPr lang="sl-SI" dirty="0" smtClean="0"/>
          </a:p>
          <a:p>
            <a:r>
              <a:rPr lang="sl-SI" dirty="0" smtClean="0"/>
              <a:t>Začetna točka</a:t>
            </a:r>
          </a:p>
          <a:p>
            <a:endParaRPr lang="sl-SI" dirty="0" smtClean="0"/>
          </a:p>
          <a:p>
            <a:r>
              <a:rPr lang="sl-SI" dirty="0" smtClean="0"/>
              <a:t>Na vsakem koraku išče najkrajše razdalje med </a:t>
            </a:r>
            <a:r>
              <a:rPr lang="sl-SI" dirty="0" smtClean="0"/>
              <a:t>začetkom in vmesnimi vozlišči v smeri proti končnemu vozlišču</a:t>
            </a:r>
            <a:endParaRPr lang="sl-S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Dijkstrov algoritem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4572008"/>
            <a:ext cx="8229600" cy="64946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l-SI" dirty="0" smtClean="0"/>
              <a:t>Poiskali bomo najkrajše </a:t>
            </a:r>
            <a:r>
              <a:rPr lang="sl-SI" dirty="0" smtClean="0"/>
              <a:t>poti </a:t>
            </a:r>
            <a:r>
              <a:rPr lang="sl-SI" dirty="0" smtClean="0"/>
              <a:t>od </a:t>
            </a:r>
            <a:r>
              <a:rPr lang="sl-SI" dirty="0" smtClean="0"/>
              <a:t>vozlišča a</a:t>
            </a:r>
            <a:endParaRPr lang="sl-S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Preprost zgled</a:t>
            </a:r>
            <a:endParaRPr lang="sl-SI" dirty="0"/>
          </a:p>
        </p:txBody>
      </p:sp>
      <p:pic>
        <p:nvPicPr>
          <p:cNvPr id="4" name="Picture 3" descr="prim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934" y="1071546"/>
            <a:ext cx="3315163" cy="327705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/>
          <a:lstStyle/>
          <a:p>
            <a:r>
              <a:rPr lang="sl-SI" dirty="0" smtClean="0"/>
              <a:t>Najcenejša pot od a do e: 2</a:t>
            </a:r>
            <a:endParaRPr lang="sl-SI" dirty="0"/>
          </a:p>
        </p:txBody>
      </p:sp>
      <p:pic>
        <p:nvPicPr>
          <p:cNvPr id="4" name="Picture 3" descr="prim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143116"/>
            <a:ext cx="3315163" cy="327705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435811"/>
          </a:xfrm>
        </p:spPr>
        <p:txBody>
          <a:bodyPr/>
          <a:lstStyle/>
          <a:p>
            <a:r>
              <a:rPr lang="sl-SI" dirty="0" smtClean="0"/>
              <a:t>Nadaljujemo z d</a:t>
            </a:r>
          </a:p>
          <a:p>
            <a:r>
              <a:rPr lang="sl-SI" dirty="0" smtClean="0"/>
              <a:t>Najcenejša pot od a do d gre preko e</a:t>
            </a:r>
          </a:p>
          <a:p>
            <a:r>
              <a:rPr lang="sl-SI" dirty="0" smtClean="0"/>
              <a:t>Cena: 2+2 = 4</a:t>
            </a:r>
            <a:endParaRPr lang="sl-SI" dirty="0"/>
          </a:p>
        </p:txBody>
      </p:sp>
      <p:pic>
        <p:nvPicPr>
          <p:cNvPr id="4" name="Picture 3" descr="prim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2143116"/>
            <a:ext cx="3315163" cy="32770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/>
          <a:lstStyle/>
          <a:p>
            <a:r>
              <a:rPr lang="sl-SI" dirty="0" smtClean="0"/>
              <a:t>Najcenejša pot od a do b gre preko e in d</a:t>
            </a:r>
          </a:p>
          <a:p>
            <a:r>
              <a:rPr lang="sl-SI" dirty="0" smtClean="0"/>
              <a:t>Cena: 2+2+3 = 7</a:t>
            </a:r>
            <a:endParaRPr lang="sl-SI" dirty="0"/>
          </a:p>
        </p:txBody>
      </p:sp>
      <p:pic>
        <p:nvPicPr>
          <p:cNvPr id="4" name="Picture 3" descr="prim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418" y="1790471"/>
            <a:ext cx="3315163" cy="327705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507249"/>
          </a:xfrm>
        </p:spPr>
        <p:txBody>
          <a:bodyPr/>
          <a:lstStyle/>
          <a:p>
            <a:r>
              <a:rPr lang="sl-SI" dirty="0" smtClean="0"/>
              <a:t>Povežemo še c (slučajno dve možnosti)</a:t>
            </a:r>
          </a:p>
          <a:p>
            <a:r>
              <a:rPr lang="sl-SI" dirty="0" smtClean="0"/>
              <a:t>Cena: 2+2+7 = 11 (ali 2+2+3+4 = 11)</a:t>
            </a:r>
          </a:p>
          <a:p>
            <a:endParaRPr lang="sl-SI" dirty="0"/>
          </a:p>
        </p:txBody>
      </p:sp>
      <p:pic>
        <p:nvPicPr>
          <p:cNvPr id="4" name="Picture 3" descr="prim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428868"/>
            <a:ext cx="3315163" cy="327705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1645</TotalTime>
  <Words>328</Words>
  <Application>Microsoft Office PowerPoint</Application>
  <PresentationFormat>On-screen Show (4:3)</PresentationFormat>
  <Paragraphs>73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Algoritem A*</vt:lpstr>
      <vt:lpstr>Najkrajša pot?</vt:lpstr>
      <vt:lpstr>Rešitev – kako do nje?</vt:lpstr>
      <vt:lpstr>Dijkstrov algoritem</vt:lpstr>
      <vt:lpstr>Preprost zgled</vt:lpstr>
      <vt:lpstr>Slide 6</vt:lpstr>
      <vt:lpstr>Slide 7</vt:lpstr>
      <vt:lpstr>Slide 8</vt:lpstr>
      <vt:lpstr>Slide 9</vt:lpstr>
      <vt:lpstr>Nazaj k prvotnemu problemu</vt:lpstr>
      <vt:lpstr>Algoritem A*</vt:lpstr>
      <vt:lpstr>Hevristika</vt:lpstr>
      <vt:lpstr>A* vs Dijsktra</vt:lpstr>
      <vt:lpstr>Rešitev:</vt:lpstr>
      <vt:lpstr>Animacija</vt:lpstr>
      <vt:lpstr>Različice algoritma A*</vt:lpstr>
      <vt:lpstr>Viri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Algoritem A*</dc:title>
  <dc:creator>Vlado</dc:creator>
  <cp:lastModifiedBy>Vlado</cp:lastModifiedBy>
  <cp:revision>77</cp:revision>
  <dcterms:created xsi:type="dcterms:W3CDTF">2016-01-21T13:46:12Z</dcterms:created>
  <dcterms:modified xsi:type="dcterms:W3CDTF">2016-02-03T00:48:22Z</dcterms:modified>
</cp:coreProperties>
</file>