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9" r:id="rId12"/>
    <p:sldId id="276" r:id="rId13"/>
    <p:sldId id="278" r:id="rId14"/>
    <p:sldId id="294" r:id="rId15"/>
    <p:sldId id="285" r:id="rId16"/>
    <p:sldId id="293" r:id="rId17"/>
    <p:sldId id="270" r:id="rId18"/>
    <p:sldId id="273" r:id="rId19"/>
    <p:sldId id="295" r:id="rId20"/>
    <p:sldId id="296" r:id="rId21"/>
    <p:sldId id="292" r:id="rId22"/>
    <p:sldId id="272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20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Pravoko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Pravoko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9" name="Diagram poteka: postope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agram poteka: postope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2C0941-9B37-4887-93D5-28CE8ED0AFD1}" type="datetimeFigureOut">
              <a:rPr lang="sl-SI" smtClean="0"/>
              <a:pPr/>
              <a:t>10.2.2016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09C0AA-76D4-4E54-9D32-49B7DCC159F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7406640" cy="1472184"/>
          </a:xfrm>
        </p:spPr>
        <p:txBody>
          <a:bodyPr>
            <a:normAutofit/>
          </a:bodyPr>
          <a:lstStyle/>
          <a:p>
            <a:r>
              <a:rPr lang="sl-SI" sz="4400" dirty="0" smtClean="0"/>
              <a:t>KARATSUBIN ALGORITEM</a:t>
            </a:r>
            <a:endParaRPr lang="sl-SI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55776" y="357301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sl-SI" sz="2800" dirty="0" smtClean="0"/>
              <a:t>Avtor: Sanja </a:t>
            </a:r>
            <a:r>
              <a:rPr lang="sl-SI" sz="2800" dirty="0" err="1" smtClean="0"/>
              <a:t>Milašinović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1. podproblem:</a:t>
            </a:r>
          </a:p>
          <a:p>
            <a:pPr>
              <a:buNone/>
            </a:pPr>
            <a:r>
              <a:rPr lang="sl-SI" dirty="0" smtClean="0"/>
              <a:t>         </a:t>
            </a:r>
            <a:r>
              <a:rPr lang="sl-SI" dirty="0" smtClean="0">
                <a:solidFill>
                  <a:srgbClr val="FF0000"/>
                </a:solidFill>
              </a:rPr>
              <a:t>12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47</a:t>
            </a:r>
          </a:p>
          <a:p>
            <a:pPr lvl="0"/>
            <a:r>
              <a:rPr lang="sl-SI" dirty="0" smtClean="0"/>
              <a:t>2. podproblem :</a:t>
            </a:r>
          </a:p>
          <a:p>
            <a:pPr>
              <a:buNone/>
            </a:pPr>
            <a:r>
              <a:rPr lang="sl-SI" dirty="0" smtClean="0"/>
              <a:t>         </a:t>
            </a:r>
            <a:r>
              <a:rPr lang="sl-SI" dirty="0" smtClean="0">
                <a:solidFill>
                  <a:srgbClr val="FF0000"/>
                </a:solidFill>
              </a:rPr>
              <a:t>50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23</a:t>
            </a:r>
          </a:p>
          <a:p>
            <a:pPr lvl="0"/>
            <a:r>
              <a:rPr lang="sl-SI" dirty="0" smtClean="0"/>
              <a:t>3. podproblem :</a:t>
            </a:r>
          </a:p>
          <a:p>
            <a:pPr>
              <a:buNone/>
            </a:pPr>
            <a:r>
              <a:rPr lang="sl-SI" dirty="0" smtClean="0"/>
              <a:t>        </a:t>
            </a:r>
            <a:r>
              <a:rPr lang="sl-SI" dirty="0" smtClean="0">
                <a:solidFill>
                  <a:srgbClr val="FF0000"/>
                </a:solidFill>
              </a:rPr>
              <a:t> 62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70</a:t>
            </a:r>
          </a:p>
          <a:p>
            <a:r>
              <a:rPr lang="sl-SI" dirty="0" smtClean="0"/>
              <a:t>Končna rešitev: </a:t>
            </a:r>
          </a:p>
          <a:p>
            <a:pPr>
              <a:buNone/>
            </a:pPr>
            <a:r>
              <a:rPr lang="sl-SI" dirty="0" smtClean="0"/>
              <a:t>    x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y=z1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10^n+z3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10^n/2+z2=</a:t>
            </a:r>
          </a:p>
          <a:p>
            <a:pPr>
              <a:buNone/>
            </a:pPr>
            <a:r>
              <a:rPr lang="sl-SI" dirty="0" smtClean="0"/>
              <a:t>        =564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10^4+2626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10^2+1150=</a:t>
            </a:r>
          </a:p>
          <a:p>
            <a:pPr>
              <a:buNone/>
            </a:pPr>
            <a:r>
              <a:rPr lang="sl-SI" dirty="0" smtClean="0"/>
              <a:t>        =</a:t>
            </a:r>
            <a:r>
              <a:rPr lang="sl-SI" dirty="0" smtClean="0">
                <a:solidFill>
                  <a:srgbClr val="FF0000"/>
                </a:solidFill>
              </a:rPr>
              <a:t>5903750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 lvl="0"/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100" dirty="0" smtClean="0"/>
              <a:t>Primer: Ko moramo zmnožiti dve števili (25892</a:t>
            </a:r>
            <a:r>
              <a:rPr lang="sl-SI" sz="2800" b="1" dirty="0" smtClean="0">
                <a:solidFill>
                  <a:schemeClr val="tx1"/>
                </a:solidFill>
                <a:latin typeface="AngsanaUPC" pitchFamily="18" charset="-34"/>
                <a:ea typeface="+mn-ea"/>
                <a:cs typeface="AngsanaUPC" pitchFamily="18" charset="-34"/>
              </a:rPr>
              <a:t>*</a:t>
            </a:r>
            <a:r>
              <a:rPr lang="sl-SI" sz="3100" dirty="0" smtClean="0"/>
              <a:t>47982), ki imata lihi vrednosti.</a:t>
            </a:r>
            <a:endParaRPr lang="sl-SI" sz="31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najprej števili x in y razdelimo na dva dela</a:t>
            </a:r>
          </a:p>
          <a:p>
            <a:pPr>
              <a:buNone/>
            </a:pPr>
            <a:r>
              <a:rPr lang="sl-SI" dirty="0" smtClean="0"/>
              <a:t>                    x=25892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                    y=47982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r>
              <a:rPr lang="sl-SI" sz="1600" dirty="0" smtClean="0"/>
              <a:t>Števili razdelimo na dva dela, tako da sta dela x2 in y2 enako dolga (imata enako dolžino).</a:t>
            </a:r>
          </a:p>
        </p:txBody>
      </p:sp>
      <p:sp>
        <p:nvSpPr>
          <p:cNvPr id="16" name="Elipsa 15"/>
          <p:cNvSpPr/>
          <p:nvPr/>
        </p:nvSpPr>
        <p:spPr>
          <a:xfrm>
            <a:off x="4283968" y="2564904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4716016" y="2564904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8" name="Raven puščični konektor 17"/>
          <p:cNvCxnSpPr/>
          <p:nvPr/>
        </p:nvCxnSpPr>
        <p:spPr>
          <a:xfrm flipH="1">
            <a:off x="4067944" y="2924944"/>
            <a:ext cx="289842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konektor 18"/>
          <p:cNvCxnSpPr/>
          <p:nvPr/>
        </p:nvCxnSpPr>
        <p:spPr>
          <a:xfrm>
            <a:off x="5364088" y="2924944"/>
            <a:ext cx="216024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2915816" y="2996952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x1=25</a:t>
            </a:r>
          </a:p>
        </p:txBody>
      </p:sp>
      <p:sp>
        <p:nvSpPr>
          <p:cNvPr id="21" name="Elipsa 20"/>
          <p:cNvSpPr/>
          <p:nvPr/>
        </p:nvSpPr>
        <p:spPr>
          <a:xfrm>
            <a:off x="4644008" y="2996952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x2=892</a:t>
            </a:r>
          </a:p>
        </p:txBody>
      </p:sp>
      <p:sp>
        <p:nvSpPr>
          <p:cNvPr id="22" name="Elipsa 21"/>
          <p:cNvSpPr/>
          <p:nvPr/>
        </p:nvSpPr>
        <p:spPr>
          <a:xfrm>
            <a:off x="4211960" y="4221088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Elipsa 22"/>
          <p:cNvSpPr/>
          <p:nvPr/>
        </p:nvSpPr>
        <p:spPr>
          <a:xfrm>
            <a:off x="4716016" y="4221088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Raven puščični konektor 23"/>
          <p:cNvCxnSpPr/>
          <p:nvPr/>
        </p:nvCxnSpPr>
        <p:spPr>
          <a:xfrm flipH="1">
            <a:off x="4139952" y="4653136"/>
            <a:ext cx="289842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konektor 24"/>
          <p:cNvCxnSpPr/>
          <p:nvPr/>
        </p:nvCxnSpPr>
        <p:spPr>
          <a:xfrm>
            <a:off x="5364088" y="4653136"/>
            <a:ext cx="216024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3131840" y="4725144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y1=47</a:t>
            </a:r>
          </a:p>
        </p:txBody>
      </p:sp>
      <p:sp>
        <p:nvSpPr>
          <p:cNvPr id="27" name="Elipsa 26"/>
          <p:cNvSpPr/>
          <p:nvPr/>
        </p:nvSpPr>
        <p:spPr>
          <a:xfrm>
            <a:off x="4644008" y="4725144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y2=982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/>
      <p:bldP spid="22" grpId="0" animBg="1"/>
      <p:bldP spid="23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/>
          <a:lstStyle/>
          <a:p>
            <a:r>
              <a:rPr lang="sl-SI" dirty="0" smtClean="0"/>
              <a:t>Prvi postopek množenja:</a:t>
            </a:r>
          </a:p>
          <a:p>
            <a:pPr>
              <a:buNone/>
            </a:pPr>
            <a:r>
              <a:rPr lang="sl-SI" dirty="0" smtClean="0"/>
              <a:t>     </a:t>
            </a:r>
            <a:r>
              <a:rPr lang="sl-SI" sz="2800" dirty="0" smtClean="0"/>
              <a:t>z1=x1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sz="2800" dirty="0" smtClean="0"/>
              <a:t>y1=</a:t>
            </a:r>
            <a:r>
              <a:rPr lang="sl-SI" sz="2800" dirty="0" smtClean="0">
                <a:solidFill>
                  <a:srgbClr val="FF0000"/>
                </a:solidFill>
              </a:rPr>
              <a:t>25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sz="2800" dirty="0" smtClean="0">
                <a:solidFill>
                  <a:srgbClr val="FF0000"/>
                </a:solidFill>
              </a:rPr>
              <a:t>47</a:t>
            </a:r>
            <a:r>
              <a:rPr lang="sl-SI" sz="2800" dirty="0" smtClean="0"/>
              <a:t>=1175</a:t>
            </a:r>
          </a:p>
          <a:p>
            <a:pPr>
              <a:buNone/>
            </a:pPr>
            <a:endParaRPr lang="sl-SI" sz="2800" dirty="0" smtClean="0">
              <a:solidFill>
                <a:srgbClr val="FF0000"/>
              </a:solidFill>
            </a:endParaRPr>
          </a:p>
          <a:p>
            <a:r>
              <a:rPr lang="sl-SI" dirty="0" smtClean="0"/>
              <a:t>Drugi postopek množenja:</a:t>
            </a:r>
          </a:p>
          <a:p>
            <a:pPr lvl="1">
              <a:buNone/>
            </a:pPr>
            <a:r>
              <a:rPr lang="sl-SI" dirty="0" smtClean="0"/>
              <a:t>  z2=x2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y2=</a:t>
            </a:r>
            <a:r>
              <a:rPr lang="sl-SI" dirty="0" smtClean="0">
                <a:solidFill>
                  <a:srgbClr val="FF0000"/>
                </a:solidFill>
              </a:rPr>
              <a:t>892</a:t>
            </a:r>
            <a:r>
              <a:rPr lang="sl-SI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982</a:t>
            </a:r>
            <a:r>
              <a:rPr lang="sl-SI" dirty="0" smtClean="0"/>
              <a:t>=875944</a:t>
            </a:r>
          </a:p>
          <a:p>
            <a:pPr lvl="1">
              <a:buNone/>
            </a:pPr>
            <a:endParaRPr lang="sl-SI" dirty="0" smtClean="0"/>
          </a:p>
          <a:p>
            <a:r>
              <a:rPr lang="sl-SI" dirty="0" smtClean="0"/>
              <a:t>Tretji postopek množenja:</a:t>
            </a:r>
          </a:p>
          <a:p>
            <a:pPr lvl="1">
              <a:buNone/>
            </a:pPr>
            <a:r>
              <a:rPr lang="sl-SI" dirty="0" smtClean="0"/>
              <a:t>  z3=(x1+x2)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(y1+y2)-z1-z2=</a:t>
            </a:r>
          </a:p>
          <a:p>
            <a:pPr lvl="1">
              <a:buNone/>
            </a:pPr>
            <a:r>
              <a:rPr lang="sl-SI" dirty="0" smtClean="0"/>
              <a:t>  =(25+892)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(47+982)-z1-z2</a:t>
            </a:r>
          </a:p>
          <a:p>
            <a:pPr lvl="1">
              <a:buNone/>
            </a:pPr>
            <a:r>
              <a:rPr lang="sl-SI" dirty="0" smtClean="0"/>
              <a:t>  =</a:t>
            </a:r>
            <a:r>
              <a:rPr lang="sl-SI" dirty="0" smtClean="0">
                <a:solidFill>
                  <a:srgbClr val="FF0000"/>
                </a:solidFill>
              </a:rPr>
              <a:t>917</a:t>
            </a:r>
            <a:r>
              <a:rPr lang="sl-SI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1029</a:t>
            </a:r>
            <a:r>
              <a:rPr lang="sl-SI" dirty="0" smtClean="0"/>
              <a:t>–1175–875944=66474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1. podproblem:</a:t>
            </a:r>
          </a:p>
          <a:p>
            <a:pPr>
              <a:buNone/>
            </a:pPr>
            <a:r>
              <a:rPr lang="sl-SI" dirty="0" smtClean="0"/>
              <a:t>         </a:t>
            </a:r>
            <a:r>
              <a:rPr lang="sl-SI" dirty="0" smtClean="0">
                <a:solidFill>
                  <a:srgbClr val="FF0000"/>
                </a:solidFill>
              </a:rPr>
              <a:t>25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47</a:t>
            </a:r>
          </a:p>
          <a:p>
            <a:pPr lvl="0"/>
            <a:r>
              <a:rPr lang="sl-SI" dirty="0" smtClean="0"/>
              <a:t>2. podproblem :</a:t>
            </a:r>
          </a:p>
          <a:p>
            <a:pPr>
              <a:buNone/>
            </a:pPr>
            <a:r>
              <a:rPr lang="sl-SI" dirty="0" smtClean="0"/>
              <a:t>         </a:t>
            </a:r>
            <a:r>
              <a:rPr lang="sl-SI" dirty="0" smtClean="0">
                <a:solidFill>
                  <a:srgbClr val="FF0000"/>
                </a:solidFill>
              </a:rPr>
              <a:t>892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982</a:t>
            </a:r>
          </a:p>
          <a:p>
            <a:pPr lvl="0"/>
            <a:r>
              <a:rPr lang="sl-SI" dirty="0" smtClean="0"/>
              <a:t>3. podproblem :</a:t>
            </a:r>
          </a:p>
          <a:p>
            <a:pPr>
              <a:buNone/>
            </a:pPr>
            <a:r>
              <a:rPr lang="sl-SI" dirty="0" smtClean="0"/>
              <a:t>        </a:t>
            </a:r>
            <a:r>
              <a:rPr lang="sl-SI" dirty="0" smtClean="0">
                <a:solidFill>
                  <a:srgbClr val="FF0000"/>
                </a:solidFill>
              </a:rPr>
              <a:t> 917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1029</a:t>
            </a:r>
          </a:p>
          <a:p>
            <a:r>
              <a:rPr lang="sl-SI" dirty="0" smtClean="0"/>
              <a:t>Končna rešitev: </a:t>
            </a:r>
          </a:p>
          <a:p>
            <a:pPr>
              <a:buNone/>
            </a:pPr>
            <a:r>
              <a:rPr lang="sl-SI" dirty="0" smtClean="0"/>
              <a:t>    x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y=z1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10^n+z3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10^n/2+z2=</a:t>
            </a:r>
          </a:p>
          <a:p>
            <a:pPr>
              <a:buNone/>
            </a:pPr>
            <a:r>
              <a:rPr lang="sl-SI" dirty="0" smtClean="0"/>
              <a:t>        =1175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10^6+66474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10^3+875944=</a:t>
            </a:r>
          </a:p>
          <a:p>
            <a:pPr>
              <a:buNone/>
            </a:pPr>
            <a:r>
              <a:rPr lang="sl-SI" dirty="0" smtClean="0"/>
              <a:t>        =</a:t>
            </a:r>
            <a:r>
              <a:rPr lang="sl-SI" dirty="0" smtClean="0">
                <a:solidFill>
                  <a:srgbClr val="FF0000"/>
                </a:solidFill>
              </a:rPr>
              <a:t>124234994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100" dirty="0" smtClean="0"/>
              <a:t>Primer: Ko moramo zmnožiti dve števili (54235</a:t>
            </a:r>
            <a:r>
              <a:rPr lang="sl-SI" sz="2800" b="1" dirty="0" smtClean="0">
                <a:solidFill>
                  <a:schemeClr val="tx1"/>
                </a:solidFill>
                <a:latin typeface="AngsanaUPC" pitchFamily="18" charset="-34"/>
                <a:ea typeface="+mn-ea"/>
                <a:cs typeface="AngsanaUPC" pitchFamily="18" charset="-34"/>
              </a:rPr>
              <a:t>*</a:t>
            </a:r>
            <a:r>
              <a:rPr lang="sl-SI" sz="3100" dirty="0" smtClean="0"/>
              <a:t>79659238), ki imata različno dolžino.</a:t>
            </a:r>
            <a:endParaRPr lang="sl-SI" sz="31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najprej števili x in y razdelimo na dva dela</a:t>
            </a:r>
          </a:p>
          <a:p>
            <a:pPr>
              <a:buNone/>
            </a:pPr>
            <a:r>
              <a:rPr lang="sl-SI" dirty="0" smtClean="0"/>
              <a:t>                    x=54235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                    y=79659238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sz="1600" dirty="0" smtClean="0"/>
          </a:p>
        </p:txBody>
      </p:sp>
      <p:sp>
        <p:nvSpPr>
          <p:cNvPr id="16" name="Elipsa 15"/>
          <p:cNvSpPr/>
          <p:nvPr/>
        </p:nvSpPr>
        <p:spPr>
          <a:xfrm>
            <a:off x="4211960" y="2564904"/>
            <a:ext cx="2880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4499992" y="2564904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8" name="Raven puščični konektor 17"/>
          <p:cNvCxnSpPr/>
          <p:nvPr/>
        </p:nvCxnSpPr>
        <p:spPr>
          <a:xfrm flipH="1">
            <a:off x="3995936" y="2996952"/>
            <a:ext cx="289842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konektor 18"/>
          <p:cNvCxnSpPr/>
          <p:nvPr/>
        </p:nvCxnSpPr>
        <p:spPr>
          <a:xfrm>
            <a:off x="5364088" y="2924944"/>
            <a:ext cx="216024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a 19"/>
          <p:cNvSpPr/>
          <p:nvPr/>
        </p:nvSpPr>
        <p:spPr>
          <a:xfrm>
            <a:off x="2915816" y="2996952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x1=5</a:t>
            </a:r>
          </a:p>
        </p:txBody>
      </p:sp>
      <p:sp>
        <p:nvSpPr>
          <p:cNvPr id="21" name="Elipsa 20"/>
          <p:cNvSpPr/>
          <p:nvPr/>
        </p:nvSpPr>
        <p:spPr>
          <a:xfrm>
            <a:off x="4644008" y="2996952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x2=4235</a:t>
            </a:r>
          </a:p>
        </p:txBody>
      </p:sp>
      <p:sp>
        <p:nvSpPr>
          <p:cNvPr id="22" name="Elipsa 21"/>
          <p:cNvSpPr/>
          <p:nvPr/>
        </p:nvSpPr>
        <p:spPr>
          <a:xfrm>
            <a:off x="4211960" y="4221088"/>
            <a:ext cx="100811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Elipsa 22"/>
          <p:cNvSpPr/>
          <p:nvPr/>
        </p:nvSpPr>
        <p:spPr>
          <a:xfrm>
            <a:off x="5148064" y="4221088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4" name="Raven puščični konektor 23"/>
          <p:cNvCxnSpPr/>
          <p:nvPr/>
        </p:nvCxnSpPr>
        <p:spPr>
          <a:xfrm flipH="1">
            <a:off x="4067944" y="4653136"/>
            <a:ext cx="289842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konektor 24"/>
          <p:cNvCxnSpPr/>
          <p:nvPr/>
        </p:nvCxnSpPr>
        <p:spPr>
          <a:xfrm>
            <a:off x="5580112" y="4725144"/>
            <a:ext cx="216024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a 25"/>
          <p:cNvSpPr/>
          <p:nvPr/>
        </p:nvSpPr>
        <p:spPr>
          <a:xfrm>
            <a:off x="3131840" y="4725144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y1=7965</a:t>
            </a:r>
          </a:p>
        </p:txBody>
      </p:sp>
      <p:sp>
        <p:nvSpPr>
          <p:cNvPr id="27" name="Elipsa 26"/>
          <p:cNvSpPr/>
          <p:nvPr/>
        </p:nvSpPr>
        <p:spPr>
          <a:xfrm>
            <a:off x="4860032" y="4797152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y2=9238</a:t>
            </a:r>
            <a:endParaRPr lang="sl-SI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/>
      <p:bldP spid="22" grpId="0" animBg="1"/>
      <p:bldP spid="23" grpId="0" animBg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/>
          <p:cNvSpPr>
            <a:spLocks noGrp="1"/>
          </p:cNvSpPr>
          <p:nvPr>
            <p:ph idx="1"/>
          </p:nvPr>
        </p:nvSpPr>
        <p:spPr>
          <a:xfrm>
            <a:off x="1435100" y="333375"/>
            <a:ext cx="7499350" cy="5915025"/>
          </a:xfrm>
        </p:spPr>
        <p:txBody>
          <a:bodyPr/>
          <a:lstStyle/>
          <a:p>
            <a:r>
              <a:rPr lang="sl-SI" dirty="0" smtClean="0"/>
              <a:t>Prvi postopek množenja:</a:t>
            </a:r>
          </a:p>
          <a:p>
            <a:pPr>
              <a:buNone/>
            </a:pPr>
            <a:r>
              <a:rPr lang="sl-SI" dirty="0" smtClean="0"/>
              <a:t>     </a:t>
            </a:r>
            <a:r>
              <a:rPr lang="sl-SI" sz="2800" dirty="0" smtClean="0"/>
              <a:t>z1=x1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sz="2800" dirty="0" smtClean="0"/>
              <a:t>y1=</a:t>
            </a:r>
            <a:r>
              <a:rPr lang="sl-SI" sz="2800" dirty="0" smtClean="0">
                <a:solidFill>
                  <a:srgbClr val="FF0000"/>
                </a:solidFill>
              </a:rPr>
              <a:t>5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sz="2800" dirty="0" smtClean="0">
                <a:solidFill>
                  <a:srgbClr val="FF0000"/>
                </a:solidFill>
              </a:rPr>
              <a:t>7965</a:t>
            </a:r>
            <a:r>
              <a:rPr lang="sl-SI" sz="2800" dirty="0" smtClean="0"/>
              <a:t>=39825</a:t>
            </a:r>
          </a:p>
          <a:p>
            <a:pPr>
              <a:buNone/>
            </a:pPr>
            <a:endParaRPr lang="sl-SI" sz="2800" dirty="0" smtClean="0">
              <a:solidFill>
                <a:srgbClr val="FF0000"/>
              </a:solidFill>
            </a:endParaRPr>
          </a:p>
          <a:p>
            <a:r>
              <a:rPr lang="sl-SI" dirty="0" smtClean="0"/>
              <a:t>Drugi postopek množenja:</a:t>
            </a:r>
          </a:p>
          <a:p>
            <a:pPr lvl="1">
              <a:buNone/>
            </a:pPr>
            <a:r>
              <a:rPr lang="sl-SI" dirty="0" smtClean="0"/>
              <a:t>  z2=x2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y2=</a:t>
            </a:r>
            <a:r>
              <a:rPr lang="sl-SI" dirty="0" smtClean="0">
                <a:solidFill>
                  <a:srgbClr val="FF0000"/>
                </a:solidFill>
              </a:rPr>
              <a:t>4235</a:t>
            </a:r>
            <a:r>
              <a:rPr lang="sl-SI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9238</a:t>
            </a:r>
            <a:r>
              <a:rPr lang="sl-SI" dirty="0" smtClean="0"/>
              <a:t>=39122930</a:t>
            </a:r>
          </a:p>
          <a:p>
            <a:pPr lvl="1">
              <a:buNone/>
            </a:pPr>
            <a:endParaRPr lang="sl-SI" dirty="0" smtClean="0"/>
          </a:p>
          <a:p>
            <a:r>
              <a:rPr lang="sl-SI" dirty="0" smtClean="0"/>
              <a:t>Tretji postopek množenja:</a:t>
            </a:r>
          </a:p>
          <a:p>
            <a:pPr lvl="1">
              <a:buNone/>
            </a:pPr>
            <a:r>
              <a:rPr lang="sl-SI" dirty="0" smtClean="0"/>
              <a:t>  z3=(x1+x2)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(y1+y2)-z1-z2=</a:t>
            </a:r>
          </a:p>
          <a:p>
            <a:pPr lvl="1">
              <a:buNone/>
            </a:pPr>
            <a:r>
              <a:rPr lang="sl-SI" dirty="0" smtClean="0"/>
              <a:t>  =(5+4235)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(7965+9238)-z1-z2</a:t>
            </a:r>
          </a:p>
          <a:p>
            <a:pPr lvl="1">
              <a:buNone/>
            </a:pPr>
            <a:r>
              <a:rPr lang="sl-SI" dirty="0" smtClean="0"/>
              <a:t>  =</a:t>
            </a:r>
            <a:r>
              <a:rPr lang="sl-SI" dirty="0" smtClean="0">
                <a:solidFill>
                  <a:srgbClr val="FF0000"/>
                </a:solidFill>
              </a:rPr>
              <a:t>4240</a:t>
            </a:r>
            <a:r>
              <a:rPr lang="sl-SI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17203</a:t>
            </a:r>
            <a:r>
              <a:rPr lang="sl-SI" dirty="0" smtClean="0"/>
              <a:t>–39825–39122930=</a:t>
            </a:r>
          </a:p>
          <a:p>
            <a:pPr lvl="1">
              <a:buNone/>
            </a:pPr>
            <a:r>
              <a:rPr lang="sl-SI" dirty="0" smtClean="0"/>
              <a:t>  =33777965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>
            <a:spLocks noGrp="1"/>
          </p:cNvSpPr>
          <p:nvPr>
            <p:ph idx="1"/>
          </p:nvPr>
        </p:nvSpPr>
        <p:spPr>
          <a:xfrm>
            <a:off x="1435100" y="333375"/>
            <a:ext cx="7499350" cy="5915025"/>
          </a:xfrm>
        </p:spPr>
        <p:txBody>
          <a:bodyPr>
            <a:normAutofit/>
          </a:bodyPr>
          <a:lstStyle/>
          <a:p>
            <a:pPr lvl="0"/>
            <a:r>
              <a:rPr lang="sl-SI" dirty="0" smtClean="0"/>
              <a:t>1. podproblem:</a:t>
            </a:r>
          </a:p>
          <a:p>
            <a:pPr>
              <a:buNone/>
            </a:pPr>
            <a:r>
              <a:rPr lang="sl-SI" dirty="0" smtClean="0"/>
              <a:t>         </a:t>
            </a:r>
            <a:r>
              <a:rPr lang="sl-SI" dirty="0" smtClean="0">
                <a:solidFill>
                  <a:srgbClr val="FF0000"/>
                </a:solidFill>
              </a:rPr>
              <a:t>5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7965</a:t>
            </a:r>
          </a:p>
          <a:p>
            <a:pPr lvl="0"/>
            <a:r>
              <a:rPr lang="sl-SI" dirty="0" smtClean="0"/>
              <a:t>2. podproblem :</a:t>
            </a:r>
          </a:p>
          <a:p>
            <a:pPr>
              <a:buNone/>
            </a:pPr>
            <a:r>
              <a:rPr lang="sl-SI" dirty="0" smtClean="0"/>
              <a:t>         </a:t>
            </a:r>
            <a:r>
              <a:rPr lang="sl-SI" dirty="0" smtClean="0">
                <a:solidFill>
                  <a:srgbClr val="FF0000"/>
                </a:solidFill>
              </a:rPr>
              <a:t>4235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9238</a:t>
            </a:r>
          </a:p>
          <a:p>
            <a:pPr lvl="0"/>
            <a:r>
              <a:rPr lang="sl-SI" dirty="0" smtClean="0"/>
              <a:t>3. podproblem :</a:t>
            </a:r>
          </a:p>
          <a:p>
            <a:pPr>
              <a:buNone/>
            </a:pPr>
            <a:r>
              <a:rPr lang="sl-SI" dirty="0" smtClean="0"/>
              <a:t>        </a:t>
            </a:r>
            <a:r>
              <a:rPr lang="sl-SI" dirty="0" smtClean="0">
                <a:solidFill>
                  <a:srgbClr val="FF0000"/>
                </a:solidFill>
              </a:rPr>
              <a:t> 4240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17203</a:t>
            </a:r>
          </a:p>
          <a:p>
            <a:r>
              <a:rPr lang="sl-SI" dirty="0" smtClean="0"/>
              <a:t>Končna rešitev: </a:t>
            </a:r>
          </a:p>
          <a:p>
            <a:pPr>
              <a:buNone/>
            </a:pPr>
            <a:r>
              <a:rPr lang="sl-SI" dirty="0" smtClean="0"/>
              <a:t>    x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y=z1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10^n+z3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10^n/2+z2=</a:t>
            </a:r>
          </a:p>
          <a:p>
            <a:pPr>
              <a:buNone/>
            </a:pPr>
            <a:r>
              <a:rPr lang="sl-SI" dirty="0" smtClean="0"/>
              <a:t>        </a:t>
            </a:r>
            <a:r>
              <a:rPr lang="sl-SI" sz="2600" dirty="0" smtClean="0"/>
              <a:t>=39825</a:t>
            </a:r>
            <a:r>
              <a:rPr lang="sl-SI" sz="26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sz="2600" dirty="0" smtClean="0"/>
              <a:t>10^8+33777965</a:t>
            </a:r>
            <a:r>
              <a:rPr lang="sl-SI" sz="26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sz="2600" dirty="0" smtClean="0"/>
              <a:t>10^4+39122930=</a:t>
            </a:r>
          </a:p>
          <a:p>
            <a:pPr>
              <a:buNone/>
            </a:pPr>
            <a:r>
              <a:rPr lang="sl-SI" smtClean="0"/>
              <a:t>        </a:t>
            </a:r>
            <a:r>
              <a:rPr lang="sl-SI" sz="2400" smtClean="0"/>
              <a:t>=</a:t>
            </a:r>
            <a:r>
              <a:rPr lang="sl-SI" sz="2400" smtClean="0">
                <a:solidFill>
                  <a:srgbClr val="FF0000"/>
                </a:solidFill>
              </a:rPr>
              <a:t>4320318772930</a:t>
            </a:r>
            <a:endParaRPr lang="sl-SI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 lvl="0"/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Časovna zahtevnost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pri navadnem množenju števil x in y imamo n postopkov množenja</a:t>
            </a:r>
          </a:p>
          <a:p>
            <a:r>
              <a:rPr lang="sl-SI" dirty="0" smtClean="0"/>
              <a:t>množimo tolikokrat kot je dolgo drugo število </a:t>
            </a:r>
          </a:p>
          <a:p>
            <a:pPr>
              <a:buNone/>
            </a:pPr>
            <a:r>
              <a:rPr lang="sl-SI" dirty="0" smtClean="0"/>
              <a:t>                                     </a:t>
            </a:r>
          </a:p>
          <a:p>
            <a:pPr>
              <a:buNone/>
            </a:pPr>
            <a:r>
              <a:rPr lang="sl-SI" dirty="0" smtClean="0"/>
              <a:t>                                     1250*3</a:t>
            </a:r>
          </a:p>
          <a:p>
            <a:pPr>
              <a:buNone/>
            </a:pPr>
            <a:r>
              <a:rPr lang="sl-SI" dirty="0" smtClean="0"/>
              <a:t>                                     1250*2</a:t>
            </a:r>
          </a:p>
          <a:p>
            <a:pPr>
              <a:buNone/>
            </a:pPr>
            <a:r>
              <a:rPr lang="sl-SI" dirty="0" smtClean="0"/>
              <a:t>                                     1250*7</a:t>
            </a:r>
          </a:p>
          <a:p>
            <a:pPr>
              <a:buNone/>
            </a:pPr>
            <a:r>
              <a:rPr lang="sl-SI" dirty="0" smtClean="0"/>
              <a:t>                                     1250*4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771" t="36446" r="45779" b="26115"/>
          <a:stretch>
            <a:fillRect/>
          </a:stretch>
        </p:blipFill>
        <p:spPr bwMode="auto">
          <a:xfrm>
            <a:off x="2123728" y="3573016"/>
            <a:ext cx="2304256" cy="292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esni zaviti oklepaj 4"/>
          <p:cNvSpPr/>
          <p:nvPr/>
        </p:nvSpPr>
        <p:spPr>
          <a:xfrm>
            <a:off x="3995936" y="3573016"/>
            <a:ext cx="1656184" cy="2808312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942256"/>
            <a:ext cx="7498080" cy="5915744"/>
          </a:xfrm>
        </p:spPr>
        <p:txBody>
          <a:bodyPr/>
          <a:lstStyle/>
          <a:p>
            <a:r>
              <a:rPr lang="sl-SI" dirty="0" smtClean="0"/>
              <a:t>klasičen algoritem ima časovno zahtevnost</a:t>
            </a:r>
          </a:p>
          <a:p>
            <a:endParaRPr lang="sl-SI" dirty="0" smtClean="0"/>
          </a:p>
          <a:p>
            <a:r>
              <a:rPr lang="sl-SI" dirty="0" err="1" smtClean="0"/>
              <a:t>Karatsubinov</a:t>
            </a:r>
            <a:r>
              <a:rPr lang="sl-SI" dirty="0" smtClean="0"/>
              <a:t> algoritem je hitrejši od klasičnega algoritma, saj ima časovno zahtevnost                 oz. približno </a:t>
            </a:r>
          </a:p>
          <a:p>
            <a:pPr>
              <a:buNone/>
            </a:pPr>
            <a:r>
              <a:rPr lang="sl-SI" dirty="0" smtClean="0"/>
              <a:t>   n^1,585</a:t>
            </a:r>
          </a:p>
          <a:p>
            <a:endParaRPr lang="sl-S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28526" t="65450" r="62664" b="28687"/>
          <a:stretch>
            <a:fillRect/>
          </a:stretch>
        </p:blipFill>
        <p:spPr bwMode="auto">
          <a:xfrm>
            <a:off x="3923928" y="1412776"/>
            <a:ext cx="1008112" cy="53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28324" t="43766" r="57606" b="50066"/>
          <a:stretch>
            <a:fillRect/>
          </a:stretch>
        </p:blipFill>
        <p:spPr bwMode="auto">
          <a:xfrm>
            <a:off x="3923928" y="3573016"/>
            <a:ext cx="1728192" cy="55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00" t="11520" r="65351" b="57521"/>
          <a:stretch>
            <a:fillRect/>
          </a:stretch>
        </p:blipFill>
        <p:spPr bwMode="auto">
          <a:xfrm>
            <a:off x="3563888" y="4221088"/>
            <a:ext cx="423212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8080" cy="1143000"/>
          </a:xfrm>
        </p:spPr>
        <p:txBody>
          <a:bodyPr/>
          <a:lstStyle/>
          <a:p>
            <a:r>
              <a:rPr lang="sl-SI" dirty="0" smtClean="0"/>
              <a:t>             Zakaj              ?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r>
              <a:rPr lang="sl-SI" dirty="0" smtClean="0"/>
              <a:t>                      </a:t>
            </a:r>
            <a:endParaRPr lang="sl-SI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28324" t="43766" r="57606" b="50066"/>
          <a:stretch>
            <a:fillRect/>
          </a:stretch>
        </p:blipFill>
        <p:spPr bwMode="auto">
          <a:xfrm>
            <a:off x="4644008" y="548680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211960" y="1124744"/>
            <a:ext cx="1008112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1763688" y="1772816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139952" y="1844824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372200" y="1772816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2483768" y="22768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T(n/4)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043608" y="22768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T(n/4)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1835696" y="2708920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T(n/4)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7" name="Elipsa 16"/>
          <p:cNvSpPr/>
          <p:nvPr/>
        </p:nvSpPr>
        <p:spPr>
          <a:xfrm>
            <a:off x="4860032" y="2348880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T(n/4)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4139952" y="2708920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T(n/4)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3419872" y="22768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T(n/4)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5724128" y="2348880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T(n/4)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6444208" y="2708920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T(n/4)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7380312" y="2348880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T(n/4)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26" name="Raven konektor 25"/>
          <p:cNvCxnSpPr/>
          <p:nvPr/>
        </p:nvCxnSpPr>
        <p:spPr>
          <a:xfrm>
            <a:off x="4716016" y="1700808"/>
            <a:ext cx="0" cy="36004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konektor 28"/>
          <p:cNvCxnSpPr/>
          <p:nvPr/>
        </p:nvCxnSpPr>
        <p:spPr>
          <a:xfrm>
            <a:off x="4716016" y="2420888"/>
            <a:ext cx="0" cy="4320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konektor 30"/>
          <p:cNvCxnSpPr/>
          <p:nvPr/>
        </p:nvCxnSpPr>
        <p:spPr>
          <a:xfrm flipH="1">
            <a:off x="2483768" y="1556792"/>
            <a:ext cx="1872208" cy="4320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konektor 33"/>
          <p:cNvCxnSpPr/>
          <p:nvPr/>
        </p:nvCxnSpPr>
        <p:spPr>
          <a:xfrm>
            <a:off x="5004048" y="1556792"/>
            <a:ext cx="1800200" cy="36004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konektor 36"/>
          <p:cNvCxnSpPr/>
          <p:nvPr/>
        </p:nvCxnSpPr>
        <p:spPr>
          <a:xfrm>
            <a:off x="2411760" y="2348880"/>
            <a:ext cx="0" cy="50405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ven konektor 39"/>
          <p:cNvCxnSpPr/>
          <p:nvPr/>
        </p:nvCxnSpPr>
        <p:spPr>
          <a:xfrm>
            <a:off x="7020272" y="2276872"/>
            <a:ext cx="0" cy="64807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ven konektor 42"/>
          <p:cNvCxnSpPr/>
          <p:nvPr/>
        </p:nvCxnSpPr>
        <p:spPr>
          <a:xfrm>
            <a:off x="7164288" y="2276872"/>
            <a:ext cx="792088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en konektor 46"/>
          <p:cNvCxnSpPr/>
          <p:nvPr/>
        </p:nvCxnSpPr>
        <p:spPr>
          <a:xfrm flipH="1">
            <a:off x="6444208" y="2276872"/>
            <a:ext cx="504056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ven konektor 51"/>
          <p:cNvCxnSpPr/>
          <p:nvPr/>
        </p:nvCxnSpPr>
        <p:spPr>
          <a:xfrm>
            <a:off x="4788024" y="2348880"/>
            <a:ext cx="648072" cy="2160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en konektor 54"/>
          <p:cNvCxnSpPr/>
          <p:nvPr/>
        </p:nvCxnSpPr>
        <p:spPr>
          <a:xfrm flipH="1">
            <a:off x="4139952" y="2348880"/>
            <a:ext cx="432048" cy="14401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en konektor 57"/>
          <p:cNvCxnSpPr/>
          <p:nvPr/>
        </p:nvCxnSpPr>
        <p:spPr>
          <a:xfrm>
            <a:off x="2483768" y="2276872"/>
            <a:ext cx="576064" cy="2160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ven konektor 60"/>
          <p:cNvCxnSpPr/>
          <p:nvPr/>
        </p:nvCxnSpPr>
        <p:spPr>
          <a:xfrm flipH="1">
            <a:off x="1763688" y="2276872"/>
            <a:ext cx="576064" cy="2160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ven konektor 65"/>
          <p:cNvCxnSpPr/>
          <p:nvPr/>
        </p:nvCxnSpPr>
        <p:spPr>
          <a:xfrm>
            <a:off x="2411760" y="3284984"/>
            <a:ext cx="0" cy="50405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aven konektor 66"/>
          <p:cNvCxnSpPr/>
          <p:nvPr/>
        </p:nvCxnSpPr>
        <p:spPr>
          <a:xfrm flipH="1">
            <a:off x="1763688" y="3284984"/>
            <a:ext cx="576064" cy="2160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ven konektor 67"/>
          <p:cNvCxnSpPr/>
          <p:nvPr/>
        </p:nvCxnSpPr>
        <p:spPr>
          <a:xfrm flipH="1" flipV="1">
            <a:off x="2483768" y="3284984"/>
            <a:ext cx="360040" cy="2160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ven konektor 69"/>
          <p:cNvCxnSpPr/>
          <p:nvPr/>
        </p:nvCxnSpPr>
        <p:spPr>
          <a:xfrm flipH="1">
            <a:off x="1187624" y="2852936"/>
            <a:ext cx="432048" cy="2160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ven konektor 71"/>
          <p:cNvCxnSpPr/>
          <p:nvPr/>
        </p:nvCxnSpPr>
        <p:spPr>
          <a:xfrm flipH="1">
            <a:off x="3635896" y="2780928"/>
            <a:ext cx="360040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ven konektor 73"/>
          <p:cNvCxnSpPr/>
          <p:nvPr/>
        </p:nvCxnSpPr>
        <p:spPr>
          <a:xfrm flipH="1">
            <a:off x="4283968" y="3212976"/>
            <a:ext cx="360040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aven konektor 75"/>
          <p:cNvCxnSpPr/>
          <p:nvPr/>
        </p:nvCxnSpPr>
        <p:spPr>
          <a:xfrm flipH="1">
            <a:off x="5148064" y="2852936"/>
            <a:ext cx="288032" cy="36004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ven konektor 77"/>
          <p:cNvCxnSpPr/>
          <p:nvPr/>
        </p:nvCxnSpPr>
        <p:spPr>
          <a:xfrm flipH="1">
            <a:off x="5940152" y="2852936"/>
            <a:ext cx="216024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aven konektor 79"/>
          <p:cNvCxnSpPr/>
          <p:nvPr/>
        </p:nvCxnSpPr>
        <p:spPr>
          <a:xfrm flipH="1">
            <a:off x="6732240" y="3284984"/>
            <a:ext cx="216024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aven konektor 81"/>
          <p:cNvCxnSpPr/>
          <p:nvPr/>
        </p:nvCxnSpPr>
        <p:spPr>
          <a:xfrm flipH="1">
            <a:off x="7668344" y="2924944"/>
            <a:ext cx="216024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ven konektor 83"/>
          <p:cNvCxnSpPr/>
          <p:nvPr/>
        </p:nvCxnSpPr>
        <p:spPr>
          <a:xfrm flipH="1">
            <a:off x="2843808" y="2780928"/>
            <a:ext cx="216024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aven konektor 85"/>
          <p:cNvCxnSpPr/>
          <p:nvPr/>
        </p:nvCxnSpPr>
        <p:spPr>
          <a:xfrm>
            <a:off x="1691680" y="2852936"/>
            <a:ext cx="0" cy="4320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ven konektor 86"/>
          <p:cNvCxnSpPr/>
          <p:nvPr/>
        </p:nvCxnSpPr>
        <p:spPr>
          <a:xfrm>
            <a:off x="7020272" y="3284984"/>
            <a:ext cx="0" cy="50405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aven konektor 87"/>
          <p:cNvCxnSpPr/>
          <p:nvPr/>
        </p:nvCxnSpPr>
        <p:spPr>
          <a:xfrm>
            <a:off x="4716016" y="3212976"/>
            <a:ext cx="0" cy="50405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aven konektor 88"/>
          <p:cNvCxnSpPr/>
          <p:nvPr/>
        </p:nvCxnSpPr>
        <p:spPr>
          <a:xfrm>
            <a:off x="3131840" y="2780928"/>
            <a:ext cx="0" cy="4320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ven konektor 91"/>
          <p:cNvCxnSpPr/>
          <p:nvPr/>
        </p:nvCxnSpPr>
        <p:spPr>
          <a:xfrm>
            <a:off x="4067944" y="2852936"/>
            <a:ext cx="0" cy="4320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ven konektor 93"/>
          <p:cNvCxnSpPr/>
          <p:nvPr/>
        </p:nvCxnSpPr>
        <p:spPr>
          <a:xfrm>
            <a:off x="5508104" y="2852936"/>
            <a:ext cx="0" cy="50405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aven konektor 94"/>
          <p:cNvCxnSpPr/>
          <p:nvPr/>
        </p:nvCxnSpPr>
        <p:spPr>
          <a:xfrm>
            <a:off x="7956376" y="2924944"/>
            <a:ext cx="0" cy="504056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aven konektor 95"/>
          <p:cNvCxnSpPr/>
          <p:nvPr/>
        </p:nvCxnSpPr>
        <p:spPr>
          <a:xfrm>
            <a:off x="1763688" y="2852936"/>
            <a:ext cx="216024" cy="216024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aven konektor 98"/>
          <p:cNvCxnSpPr/>
          <p:nvPr/>
        </p:nvCxnSpPr>
        <p:spPr>
          <a:xfrm>
            <a:off x="3203848" y="2780928"/>
            <a:ext cx="288032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ven konektor 100"/>
          <p:cNvCxnSpPr/>
          <p:nvPr/>
        </p:nvCxnSpPr>
        <p:spPr>
          <a:xfrm>
            <a:off x="4788024" y="3212976"/>
            <a:ext cx="288032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aven konektor 101"/>
          <p:cNvCxnSpPr/>
          <p:nvPr/>
        </p:nvCxnSpPr>
        <p:spPr>
          <a:xfrm>
            <a:off x="7092280" y="3284984"/>
            <a:ext cx="288032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aven konektor 102"/>
          <p:cNvCxnSpPr/>
          <p:nvPr/>
        </p:nvCxnSpPr>
        <p:spPr>
          <a:xfrm>
            <a:off x="8028384" y="2924944"/>
            <a:ext cx="288032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aven konektor 103"/>
          <p:cNvCxnSpPr/>
          <p:nvPr/>
        </p:nvCxnSpPr>
        <p:spPr>
          <a:xfrm>
            <a:off x="6300192" y="2852936"/>
            <a:ext cx="288032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Raven konektor 104"/>
          <p:cNvCxnSpPr/>
          <p:nvPr/>
        </p:nvCxnSpPr>
        <p:spPr>
          <a:xfrm>
            <a:off x="5580112" y="2852936"/>
            <a:ext cx="216024" cy="28803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Raven konektor 106"/>
          <p:cNvCxnSpPr/>
          <p:nvPr/>
        </p:nvCxnSpPr>
        <p:spPr>
          <a:xfrm>
            <a:off x="4139952" y="2780928"/>
            <a:ext cx="135632" cy="2796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aven konektor 108"/>
          <p:cNvCxnSpPr/>
          <p:nvPr/>
        </p:nvCxnSpPr>
        <p:spPr>
          <a:xfrm>
            <a:off x="6228184" y="2924944"/>
            <a:ext cx="0" cy="4320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lipsa 109"/>
          <p:cNvSpPr/>
          <p:nvPr/>
        </p:nvSpPr>
        <p:spPr>
          <a:xfrm>
            <a:off x="8244408" y="1052736"/>
            <a:ext cx="1008112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n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1" name="Elipsa 110"/>
          <p:cNvSpPr/>
          <p:nvPr/>
        </p:nvSpPr>
        <p:spPr>
          <a:xfrm>
            <a:off x="8172400" y="1700808"/>
            <a:ext cx="115212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3(n/2)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2" name="Elipsa 111"/>
          <p:cNvSpPr/>
          <p:nvPr/>
        </p:nvSpPr>
        <p:spPr>
          <a:xfrm>
            <a:off x="8172400" y="2276872"/>
            <a:ext cx="1152128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9(n/4)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3" name="Elipsa 112"/>
          <p:cNvSpPr/>
          <p:nvPr/>
        </p:nvSpPr>
        <p:spPr>
          <a:xfrm rot="5400000">
            <a:off x="4175956" y="5553236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14" name="Elipsa 113"/>
          <p:cNvSpPr/>
          <p:nvPr/>
        </p:nvSpPr>
        <p:spPr>
          <a:xfrm>
            <a:off x="4067944" y="3789040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15" name="Elipsa 114"/>
          <p:cNvSpPr/>
          <p:nvPr/>
        </p:nvSpPr>
        <p:spPr>
          <a:xfrm>
            <a:off x="6444208" y="3789040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16" name="Elipsa 115"/>
          <p:cNvSpPr/>
          <p:nvPr/>
        </p:nvSpPr>
        <p:spPr>
          <a:xfrm>
            <a:off x="8028384" y="371703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117" name="Elipsa 116"/>
          <p:cNvSpPr/>
          <p:nvPr/>
        </p:nvSpPr>
        <p:spPr>
          <a:xfrm>
            <a:off x="7668344" y="4797152"/>
            <a:ext cx="1907704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3^k(n/2^k)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18" name="Elipsa 117"/>
          <p:cNvSpPr/>
          <p:nvPr/>
        </p:nvSpPr>
        <p:spPr>
          <a:xfrm>
            <a:off x="3932312" y="4805536"/>
            <a:ext cx="1728192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T(n/2^k)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9" name="Elipsa 68"/>
          <p:cNvSpPr/>
          <p:nvPr/>
        </p:nvSpPr>
        <p:spPr>
          <a:xfrm>
            <a:off x="1988096" y="3941440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b="1" dirty="0" smtClean="0">
                <a:solidFill>
                  <a:schemeClr val="tx1"/>
                </a:solidFill>
              </a:rPr>
              <a:t>.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71" name="Elipsa 70"/>
          <p:cNvSpPr/>
          <p:nvPr/>
        </p:nvSpPr>
        <p:spPr>
          <a:xfrm>
            <a:off x="1187624" y="58772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3" name="Elipsa 72"/>
          <p:cNvSpPr/>
          <p:nvPr/>
        </p:nvSpPr>
        <p:spPr>
          <a:xfrm>
            <a:off x="2699792" y="58772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5" name="Elipsa 74"/>
          <p:cNvSpPr/>
          <p:nvPr/>
        </p:nvSpPr>
        <p:spPr>
          <a:xfrm>
            <a:off x="1907704" y="58772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7" name="Elipsa 76"/>
          <p:cNvSpPr/>
          <p:nvPr/>
        </p:nvSpPr>
        <p:spPr>
          <a:xfrm>
            <a:off x="3491880" y="58772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9" name="Elipsa 78"/>
          <p:cNvSpPr/>
          <p:nvPr/>
        </p:nvSpPr>
        <p:spPr>
          <a:xfrm>
            <a:off x="4716016" y="58772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1" name="Elipsa 80"/>
          <p:cNvSpPr/>
          <p:nvPr/>
        </p:nvSpPr>
        <p:spPr>
          <a:xfrm>
            <a:off x="5508104" y="58772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3" name="Elipsa 82"/>
          <p:cNvSpPr/>
          <p:nvPr/>
        </p:nvSpPr>
        <p:spPr>
          <a:xfrm>
            <a:off x="6228184" y="58772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T(2)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5" name="Elipsa 84"/>
          <p:cNvSpPr/>
          <p:nvPr/>
        </p:nvSpPr>
        <p:spPr>
          <a:xfrm>
            <a:off x="6876256" y="5877272"/>
            <a:ext cx="1224136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T(2)</a:t>
            </a:r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algoritem za hitro množenje dolgih števil, ki ga je odkril </a:t>
            </a:r>
            <a:r>
              <a:rPr lang="sl-SI" dirty="0" err="1" smtClean="0"/>
              <a:t>Anatoly</a:t>
            </a:r>
            <a:r>
              <a:rPr lang="sl-SI" dirty="0" smtClean="0"/>
              <a:t> </a:t>
            </a:r>
            <a:r>
              <a:rPr lang="sl-SI" dirty="0" err="1" smtClean="0"/>
              <a:t>Alexeevitch</a:t>
            </a:r>
            <a:r>
              <a:rPr lang="sl-SI" dirty="0" smtClean="0"/>
              <a:t> </a:t>
            </a:r>
            <a:r>
              <a:rPr lang="sl-SI" dirty="0" err="1" smtClean="0"/>
              <a:t>Karatsuba</a:t>
            </a:r>
            <a:r>
              <a:rPr lang="sl-SI" dirty="0" smtClean="0"/>
              <a:t> leta 1960</a:t>
            </a:r>
          </a:p>
          <a:p>
            <a:endParaRPr lang="sl-SI" dirty="0" smtClean="0"/>
          </a:p>
          <a:p>
            <a:r>
              <a:rPr lang="sl-SI" dirty="0" smtClean="0"/>
              <a:t>algoritem zmnoži dve celi števili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03648" y="1268760"/>
            <a:ext cx="7498080" cy="5843736"/>
          </a:xfrm>
        </p:spPr>
        <p:txBody>
          <a:bodyPr/>
          <a:lstStyle/>
          <a:p>
            <a:r>
              <a:rPr lang="sl-SI" dirty="0" smtClean="0"/>
              <a:t>na vsakem koraku razdelimo problem na pol</a:t>
            </a:r>
          </a:p>
          <a:p>
            <a:r>
              <a:rPr lang="sl-SI" dirty="0" smtClean="0"/>
              <a:t>sledijo trije rekurzivni </a:t>
            </a:r>
            <a:r>
              <a:rPr lang="sl-SI" dirty="0" smtClean="0"/>
              <a:t>koraki </a:t>
            </a:r>
          </a:p>
          <a:p>
            <a:pPr>
              <a:buNone/>
            </a:pPr>
            <a:r>
              <a:rPr lang="sl-SI" smtClean="0"/>
              <a:t> </a:t>
            </a:r>
            <a:r>
              <a:rPr lang="sl-SI" smtClean="0"/>
              <a:t>(</a:t>
            </a:r>
            <a:r>
              <a:rPr lang="sl-SI" dirty="0" smtClean="0"/>
              <a:t>problem razdelimo na tri dele)</a:t>
            </a:r>
            <a:endParaRPr lang="sl-SI" dirty="0" smtClean="0"/>
          </a:p>
          <a:p>
            <a:r>
              <a:rPr lang="sl-SI" dirty="0" smtClean="0"/>
              <a:t>višina grafa bo</a:t>
            </a:r>
          </a:p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4447" t="41663" r="44886" b="51226"/>
          <a:stretch>
            <a:fillRect/>
          </a:stretch>
        </p:blipFill>
        <p:spPr bwMode="auto">
          <a:xfrm>
            <a:off x="4644008" y="3429000"/>
            <a:ext cx="1368152" cy="57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>Drugi algoritmi za hitro množenje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 smtClean="0"/>
              <a:t>Toom</a:t>
            </a:r>
            <a:r>
              <a:rPr lang="sl-SI" dirty="0" smtClean="0"/>
              <a:t>-Cook</a:t>
            </a:r>
          </a:p>
          <a:p>
            <a:r>
              <a:rPr lang="sl-SI" dirty="0" err="1" smtClean="0"/>
              <a:t>Fourierjeva</a:t>
            </a:r>
            <a:r>
              <a:rPr lang="sl-SI" dirty="0" smtClean="0"/>
              <a:t> transformacijska metoda</a:t>
            </a:r>
          </a:p>
          <a:p>
            <a:r>
              <a:rPr lang="sl-SI" dirty="0" err="1" smtClean="0"/>
              <a:t>Strassenovo</a:t>
            </a:r>
            <a:r>
              <a:rPr lang="sl-SI" dirty="0" smtClean="0"/>
              <a:t> množenje matrik</a:t>
            </a:r>
          </a:p>
          <a:p>
            <a:r>
              <a:rPr lang="sl-SI" dirty="0" smtClean="0"/>
              <a:t>Gaussova metoda</a:t>
            </a:r>
          </a:p>
          <a:p>
            <a:r>
              <a:rPr lang="sl-SI" dirty="0" smtClean="0"/>
              <a:t>Metoda ruskih kmetov</a:t>
            </a:r>
          </a:p>
          <a:p>
            <a:r>
              <a:rPr lang="sl-SI" dirty="0" smtClean="0"/>
              <a:t>Mrežna metoda</a:t>
            </a:r>
          </a:p>
          <a:p>
            <a:r>
              <a:rPr lang="sl-SI" dirty="0" smtClean="0"/>
              <a:t>Množenje s trakovi</a:t>
            </a:r>
          </a:p>
          <a:p>
            <a:r>
              <a:rPr lang="sl-SI" dirty="0" err="1" smtClean="0"/>
              <a:t>Rešetkanje</a:t>
            </a:r>
            <a:r>
              <a:rPr lang="sl-SI" dirty="0" smtClean="0"/>
              <a:t> oz. metoda sito</a:t>
            </a:r>
          </a:p>
          <a:p>
            <a:r>
              <a:rPr lang="sl-SI" dirty="0" smtClean="0"/>
              <a:t>Binarno oz. dvojiško množenje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2348880"/>
            <a:ext cx="7498080" cy="1143000"/>
          </a:xfrm>
        </p:spPr>
        <p:txBody>
          <a:bodyPr/>
          <a:lstStyle/>
          <a:p>
            <a:r>
              <a:rPr lang="sl-SI" dirty="0" smtClean="0"/>
              <a:t>Hvala za vašo pozornost!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algoritem deluje na podlagi načela:</a:t>
            </a:r>
          </a:p>
          <a:p>
            <a:pPr lvl="1"/>
            <a:r>
              <a:rPr lang="sl-SI" dirty="0" smtClean="0"/>
              <a:t>obe števili razdelimo na dva enaka dela</a:t>
            </a:r>
          </a:p>
          <a:p>
            <a:pPr lvl="1"/>
            <a:r>
              <a:rPr lang="sl-SI" dirty="0" smtClean="0"/>
              <a:t>števili potem množimo in seštevamo na specifičen način</a:t>
            </a:r>
          </a:p>
          <a:p>
            <a:r>
              <a:rPr lang="sl-SI" dirty="0" smtClean="0"/>
              <a:t>tovrstna metoda </a:t>
            </a:r>
            <a:r>
              <a:rPr lang="sl-SI" smtClean="0"/>
              <a:t>se imenuje            “deli </a:t>
            </a:r>
            <a:r>
              <a:rPr lang="sl-SI" dirty="0" smtClean="0"/>
              <a:t>in vladaj”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postopek reševanja pri metodi        “deli in vladaj” je sledeč:</a:t>
            </a:r>
          </a:p>
          <a:p>
            <a:pPr lvl="1"/>
            <a:r>
              <a:rPr lang="sl-SI" dirty="0" smtClean="0"/>
              <a:t>nalogo razdelimo na manjše naloge istega problema</a:t>
            </a:r>
          </a:p>
          <a:p>
            <a:pPr lvl="1"/>
            <a:r>
              <a:rPr lang="sl-SI" dirty="0" smtClean="0"/>
              <a:t>iz rešitev manjših nalog sestavimo rešitev prvotne naloge</a:t>
            </a:r>
          </a:p>
          <a:p>
            <a:pPr lvl="1"/>
            <a:r>
              <a:rPr lang="sl-SI" dirty="0" smtClean="0"/>
              <a:t>postopek nadaljujemo rekurzivno, dokler ne dobimo dovolj majhne naloge, ki jo rešimo neposredno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100" dirty="0" smtClean="0"/>
              <a:t>Primer: Ko moramo zmnožiti dve števili 1250 in 4723.</a:t>
            </a:r>
            <a:endParaRPr lang="sl-SI" sz="31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sl-SI" sz="31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na klasičen način  </a:t>
            </a:r>
          </a:p>
          <a:p>
            <a:pPr>
              <a:buNone/>
            </a:pPr>
            <a:r>
              <a:rPr lang="sl-SI" dirty="0" smtClean="0"/>
              <a:t>1250</a:t>
            </a:r>
            <a:r>
              <a:rPr lang="sl-SI" b="1" dirty="0" smtClean="0">
                <a:latin typeface="Batang" pitchFamily="18" charset="-127"/>
                <a:ea typeface="Batang" pitchFamily="18" charset="-127"/>
              </a:rPr>
              <a:t>*</a:t>
            </a:r>
            <a:r>
              <a:rPr lang="sl-SI" dirty="0" smtClean="0"/>
              <a:t>4723</a:t>
            </a:r>
          </a:p>
          <a:p>
            <a:pPr>
              <a:buNone/>
            </a:pPr>
            <a:r>
              <a:rPr lang="sl-SI" dirty="0" smtClean="0"/>
              <a:t>          3750</a:t>
            </a:r>
          </a:p>
          <a:p>
            <a:pPr>
              <a:buNone/>
            </a:pPr>
            <a:r>
              <a:rPr lang="sl-SI" dirty="0" smtClean="0"/>
              <a:t>        2500</a:t>
            </a:r>
          </a:p>
          <a:p>
            <a:pPr>
              <a:buNone/>
            </a:pPr>
            <a:r>
              <a:rPr lang="sl-SI" dirty="0" smtClean="0"/>
              <a:t>      8750</a:t>
            </a:r>
          </a:p>
          <a:p>
            <a:pPr>
              <a:buNone/>
            </a:pPr>
            <a:r>
              <a:rPr lang="sl-SI" dirty="0" smtClean="0"/>
              <a:t>    5000</a:t>
            </a:r>
          </a:p>
          <a:p>
            <a:pPr>
              <a:buNone/>
            </a:pPr>
            <a:r>
              <a:rPr lang="sl-SI" dirty="0" smtClean="0"/>
              <a:t>    5903750</a:t>
            </a:r>
          </a:p>
          <a:p>
            <a:pPr>
              <a:buNone/>
            </a:pPr>
            <a:endParaRPr lang="sl-SI" dirty="0"/>
          </a:p>
        </p:txBody>
      </p:sp>
      <p:cxnSp>
        <p:nvCxnSpPr>
          <p:cNvPr id="5" name="Raven konektor 4"/>
          <p:cNvCxnSpPr/>
          <p:nvPr/>
        </p:nvCxnSpPr>
        <p:spPr>
          <a:xfrm>
            <a:off x="1619672" y="2564904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konektor 5"/>
          <p:cNvCxnSpPr/>
          <p:nvPr/>
        </p:nvCxnSpPr>
        <p:spPr>
          <a:xfrm>
            <a:off x="1547664" y="4797152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1475656" y="3356992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910" dirty="0" smtClean="0">
                <a:solidFill>
                  <a:schemeClr val="tx1"/>
                </a:solidFill>
              </a:rPr>
              <a:t>+</a:t>
            </a:r>
            <a:endParaRPr lang="sl-SI" sz="1910" dirty="0">
              <a:solidFill>
                <a:schemeClr val="tx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475656" y="2780928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910" dirty="0" smtClean="0">
                <a:solidFill>
                  <a:schemeClr val="tx1"/>
                </a:solidFill>
              </a:rPr>
              <a:t>+</a:t>
            </a:r>
            <a:endParaRPr lang="sl-SI" sz="1910" dirty="0">
              <a:solidFill>
                <a:schemeClr val="tx1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1475656" y="3933056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910" dirty="0" smtClean="0">
                <a:solidFill>
                  <a:schemeClr val="tx1"/>
                </a:solidFill>
              </a:rPr>
              <a:t>+</a:t>
            </a:r>
            <a:endParaRPr lang="sl-SI" sz="191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l-SI" sz="3100" dirty="0" smtClean="0"/>
              <a:t> na </a:t>
            </a:r>
            <a:r>
              <a:rPr lang="sl-SI" sz="3100" dirty="0" err="1" smtClean="0"/>
              <a:t>Karatsubinov</a:t>
            </a:r>
            <a:r>
              <a:rPr lang="sl-SI" sz="3100" dirty="0" smtClean="0"/>
              <a:t> način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sl-SI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Ideja algoritma</a:t>
            </a:r>
          </a:p>
          <a:p>
            <a:pPr algn="ctr">
              <a:spcBef>
                <a:spcPct val="0"/>
              </a:spcBef>
              <a:buNone/>
            </a:pPr>
            <a:endParaRPr lang="sl-SI" sz="1800" dirty="0" smtClean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sl-SI" dirty="0" smtClean="0"/>
              <a:t>imamo za zmnožiti dve števili 1250 in 4723</a:t>
            </a:r>
          </a:p>
          <a:p>
            <a:r>
              <a:rPr lang="sl-SI" dirty="0" smtClean="0"/>
              <a:t>se pravi moramo zmnožiti števili x in y</a:t>
            </a:r>
          </a:p>
          <a:p>
            <a:r>
              <a:rPr lang="sl-SI" dirty="0" smtClean="0"/>
              <a:t>najprej števili x in y razdelimo na dva dela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r>
              <a:rPr lang="sl-SI" dirty="0" smtClean="0"/>
              <a:t>prvi del števila x bo x1 in drugi del števila x bo x2</a:t>
            </a:r>
          </a:p>
          <a:p>
            <a:pPr>
              <a:buNone/>
            </a:pPr>
            <a:r>
              <a:rPr lang="sl-SI" dirty="0" smtClean="0"/>
              <a:t>          x=1250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prvi del števila y bo y1 in drugi del števila y bo y2</a:t>
            </a:r>
          </a:p>
          <a:p>
            <a:pPr>
              <a:buNone/>
            </a:pPr>
            <a:r>
              <a:rPr lang="sl-SI" dirty="0" smtClean="0"/>
              <a:t>         y=4723</a:t>
            </a:r>
          </a:p>
          <a:p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3131840" y="162880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3563888" y="1628800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uščični konektor 8"/>
          <p:cNvCxnSpPr/>
          <p:nvPr/>
        </p:nvCxnSpPr>
        <p:spPr>
          <a:xfrm flipH="1">
            <a:off x="2987824" y="2132856"/>
            <a:ext cx="289842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>
            <a:off x="3923928" y="2132856"/>
            <a:ext cx="216024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/>
          <p:cNvSpPr/>
          <p:nvPr/>
        </p:nvSpPr>
        <p:spPr>
          <a:xfrm>
            <a:off x="1907704" y="2204864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x1=12</a:t>
            </a:r>
          </a:p>
        </p:txBody>
      </p:sp>
      <p:sp>
        <p:nvSpPr>
          <p:cNvPr id="25" name="Elipsa 24"/>
          <p:cNvSpPr/>
          <p:nvPr/>
        </p:nvSpPr>
        <p:spPr>
          <a:xfrm>
            <a:off x="3275856" y="2204864"/>
            <a:ext cx="230425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x2=50</a:t>
            </a:r>
          </a:p>
        </p:txBody>
      </p:sp>
      <p:sp>
        <p:nvSpPr>
          <p:cNvPr id="28" name="Elipsa 27"/>
          <p:cNvSpPr/>
          <p:nvPr/>
        </p:nvSpPr>
        <p:spPr>
          <a:xfrm>
            <a:off x="2987824" y="436510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Elipsa 28"/>
          <p:cNvSpPr/>
          <p:nvPr/>
        </p:nvSpPr>
        <p:spPr>
          <a:xfrm>
            <a:off x="3419872" y="436510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0" name="Raven puščični konektor 29"/>
          <p:cNvCxnSpPr/>
          <p:nvPr/>
        </p:nvCxnSpPr>
        <p:spPr>
          <a:xfrm flipH="1">
            <a:off x="2843808" y="4869160"/>
            <a:ext cx="289842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uščični konektor 30"/>
          <p:cNvCxnSpPr/>
          <p:nvPr/>
        </p:nvCxnSpPr>
        <p:spPr>
          <a:xfrm>
            <a:off x="3779912" y="4869160"/>
            <a:ext cx="216024" cy="28803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1763688" y="5013176"/>
            <a:ext cx="194421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y1=47</a:t>
            </a:r>
          </a:p>
        </p:txBody>
      </p:sp>
      <p:sp>
        <p:nvSpPr>
          <p:cNvPr id="33" name="Elipsa 32"/>
          <p:cNvSpPr/>
          <p:nvPr/>
        </p:nvSpPr>
        <p:spPr>
          <a:xfrm>
            <a:off x="3203848" y="5013176"/>
            <a:ext cx="230425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tx1"/>
                </a:solidFill>
              </a:rPr>
              <a:t>y2=23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4" grpId="0"/>
      <p:bldP spid="25" grpId="0"/>
      <p:bldP spid="28" grpId="0" animBg="1"/>
      <p:bldP spid="29" grpId="0" animBg="1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331640" y="332656"/>
            <a:ext cx="7602048" cy="5915744"/>
          </a:xfrm>
        </p:spPr>
        <p:txBody>
          <a:bodyPr/>
          <a:lstStyle/>
          <a:p>
            <a:r>
              <a:rPr lang="sl-SI" dirty="0" smtClean="0"/>
              <a:t>za x in y velja: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sz="1800" dirty="0" smtClean="0"/>
              <a:t>                                                                   </a:t>
            </a:r>
          </a:p>
          <a:p>
            <a:pPr>
              <a:buNone/>
            </a:pPr>
            <a:endParaRPr lang="sl-SI" sz="1800" dirty="0" smtClean="0"/>
          </a:p>
          <a:p>
            <a:pPr>
              <a:buNone/>
            </a:pPr>
            <a:endParaRPr lang="sl-SI" sz="1800" dirty="0" smtClean="0"/>
          </a:p>
          <a:p>
            <a:r>
              <a:rPr lang="sl-SI" dirty="0" smtClean="0"/>
              <a:t>postopki množenja</a:t>
            </a:r>
          </a:p>
          <a:p>
            <a:pPr lvl="1"/>
            <a:r>
              <a:rPr lang="sl-SI" dirty="0" smtClean="0"/>
              <a:t>z1=x1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y1</a:t>
            </a:r>
          </a:p>
          <a:p>
            <a:pPr lvl="1"/>
            <a:r>
              <a:rPr lang="sl-SI" dirty="0" smtClean="0"/>
              <a:t>z2=x2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y2</a:t>
            </a:r>
          </a:p>
          <a:p>
            <a:pPr lvl="1"/>
            <a:r>
              <a:rPr lang="sl-SI" dirty="0" smtClean="0"/>
              <a:t>z3=(x1+x2)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(y1+y2)-z1-z2</a:t>
            </a:r>
          </a:p>
          <a:p>
            <a:pPr lvl="1"/>
            <a:endParaRPr lang="sl-SI" dirty="0" smtClean="0"/>
          </a:p>
          <a:p>
            <a:r>
              <a:rPr lang="sl-SI" dirty="0" smtClean="0"/>
              <a:t>rezultat:</a:t>
            </a:r>
          </a:p>
          <a:p>
            <a:endParaRPr lang="sl-SI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4718" t="49756" r="45885" b="39896"/>
          <a:stretch>
            <a:fillRect/>
          </a:stretch>
        </p:blipFill>
        <p:spPr bwMode="auto">
          <a:xfrm>
            <a:off x="1907704" y="980728"/>
            <a:ext cx="3600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l="25894" t="63867" r="47061" b="23904"/>
          <a:stretch>
            <a:fillRect/>
          </a:stretch>
        </p:blipFill>
        <p:spPr bwMode="auto">
          <a:xfrm>
            <a:off x="2051720" y="1556792"/>
            <a:ext cx="33123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27450" t="51119" r="34751" b="40961"/>
          <a:stretch>
            <a:fillRect/>
          </a:stretch>
        </p:blipFill>
        <p:spPr bwMode="auto">
          <a:xfrm>
            <a:off x="3275856" y="5013176"/>
            <a:ext cx="5616624" cy="73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light-bulb-vector-png-light-bulb-vector-70444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780928"/>
            <a:ext cx="978571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75656" y="404664"/>
            <a:ext cx="7458032" cy="5987752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Prvi postopek množenja:</a:t>
            </a:r>
          </a:p>
          <a:p>
            <a:pPr>
              <a:buNone/>
            </a:pPr>
            <a:r>
              <a:rPr lang="sl-SI" dirty="0" smtClean="0"/>
              <a:t>     </a:t>
            </a:r>
            <a:r>
              <a:rPr lang="sl-SI" sz="2800" dirty="0" smtClean="0"/>
              <a:t>z1=x1</a:t>
            </a:r>
            <a:r>
              <a:rPr lang="sl-SI" sz="2800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sz="2800" dirty="0" smtClean="0"/>
              <a:t>y1=</a:t>
            </a:r>
            <a:r>
              <a:rPr lang="sl-SI" sz="2800" dirty="0" smtClean="0">
                <a:solidFill>
                  <a:srgbClr val="FF0000"/>
                </a:solidFill>
              </a:rPr>
              <a:t>12</a:t>
            </a:r>
            <a:r>
              <a:rPr lang="sl-SI" sz="28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sz="2800" dirty="0" smtClean="0">
                <a:solidFill>
                  <a:srgbClr val="FF0000"/>
                </a:solidFill>
              </a:rPr>
              <a:t>47</a:t>
            </a:r>
            <a:r>
              <a:rPr lang="sl-SI" sz="2800" dirty="0" smtClean="0"/>
              <a:t>=564</a:t>
            </a:r>
          </a:p>
          <a:p>
            <a:pPr>
              <a:buNone/>
            </a:pPr>
            <a:endParaRPr lang="sl-SI" sz="2800" dirty="0" smtClean="0">
              <a:solidFill>
                <a:srgbClr val="FF0000"/>
              </a:solidFill>
            </a:endParaRPr>
          </a:p>
          <a:p>
            <a:r>
              <a:rPr lang="sl-SI" dirty="0" smtClean="0"/>
              <a:t>Drugi postopek množenja:</a:t>
            </a:r>
          </a:p>
          <a:p>
            <a:pPr lvl="1">
              <a:buNone/>
            </a:pPr>
            <a:r>
              <a:rPr lang="sl-SI" dirty="0" smtClean="0"/>
              <a:t>  z2=x2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y2=</a:t>
            </a:r>
            <a:r>
              <a:rPr lang="sl-SI" dirty="0" smtClean="0">
                <a:solidFill>
                  <a:srgbClr val="FF0000"/>
                </a:solidFill>
              </a:rPr>
              <a:t>50</a:t>
            </a:r>
            <a:r>
              <a:rPr lang="sl-SI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23</a:t>
            </a:r>
            <a:r>
              <a:rPr lang="sl-SI" dirty="0" smtClean="0"/>
              <a:t>=1150</a:t>
            </a:r>
          </a:p>
          <a:p>
            <a:pPr lvl="1">
              <a:buNone/>
            </a:pPr>
            <a:endParaRPr lang="sl-SI" dirty="0" smtClean="0"/>
          </a:p>
          <a:p>
            <a:r>
              <a:rPr lang="sl-SI" dirty="0" smtClean="0"/>
              <a:t>Tretji postopek množenja:</a:t>
            </a:r>
          </a:p>
          <a:p>
            <a:pPr lvl="1">
              <a:buNone/>
            </a:pPr>
            <a:r>
              <a:rPr lang="sl-SI" dirty="0" smtClean="0"/>
              <a:t>  z3=(x1+x2)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/>
              <a:t>(y1+y2)-z1-z2=             =(12+50)</a:t>
            </a:r>
            <a:r>
              <a:rPr lang="sl-SI" b="1" dirty="0" smtClean="0">
                <a:latin typeface="AngsanaUPC" pitchFamily="18" charset="-34"/>
                <a:cs typeface="AngsanaUPC" pitchFamily="18" charset="-34"/>
              </a:rPr>
              <a:t> *</a:t>
            </a:r>
            <a:r>
              <a:rPr lang="sl-SI" dirty="0" smtClean="0"/>
              <a:t>(47+23)-z1-z2=</a:t>
            </a:r>
          </a:p>
          <a:p>
            <a:pPr lvl="1">
              <a:buNone/>
            </a:pPr>
            <a:r>
              <a:rPr lang="sl-SI" dirty="0" smtClean="0"/>
              <a:t>  =</a:t>
            </a:r>
            <a:r>
              <a:rPr lang="sl-SI" dirty="0" smtClean="0">
                <a:solidFill>
                  <a:srgbClr val="FF0000"/>
                </a:solidFill>
              </a:rPr>
              <a:t>62</a:t>
            </a:r>
            <a:r>
              <a:rPr lang="sl-SI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*</a:t>
            </a:r>
            <a:r>
              <a:rPr lang="sl-SI" dirty="0" smtClean="0">
                <a:solidFill>
                  <a:srgbClr val="FF0000"/>
                </a:solidFill>
              </a:rPr>
              <a:t>70</a:t>
            </a:r>
            <a:r>
              <a:rPr lang="sl-SI" dirty="0" smtClean="0"/>
              <a:t>–564–1150=2626</a:t>
            </a:r>
          </a:p>
          <a:p>
            <a:pPr lvl="1">
              <a:buNone/>
            </a:pPr>
            <a:endParaRPr lang="sl-SI" dirty="0" smtClean="0"/>
          </a:p>
          <a:p>
            <a:pPr lvl="1">
              <a:buNone/>
            </a:pPr>
            <a:r>
              <a:rPr lang="sl-SI" sz="2000" dirty="0" smtClean="0"/>
              <a:t>Problem smo razdelili na tri podprobleme.</a:t>
            </a:r>
            <a:endParaRPr lang="sl-SI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4616</TotalTime>
  <Words>679</Words>
  <Application>Microsoft Office PowerPoint</Application>
  <PresentationFormat>Diaprojekcija na zaslonu (4:3)</PresentationFormat>
  <Paragraphs>213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Solsticij</vt:lpstr>
      <vt:lpstr>KARATSUBIN ALGORITEM</vt:lpstr>
      <vt:lpstr>Diapozitiv 2</vt:lpstr>
      <vt:lpstr>Diapozitiv 3</vt:lpstr>
      <vt:lpstr>Diapozitiv 4</vt:lpstr>
      <vt:lpstr>Primer: Ko moramo zmnožiti dve števili 1250 in 4723.</vt:lpstr>
      <vt:lpstr> na Karatsubinov način</vt:lpstr>
      <vt:lpstr>Diapozitiv 7</vt:lpstr>
      <vt:lpstr>Diapozitiv 8</vt:lpstr>
      <vt:lpstr>Diapozitiv 9</vt:lpstr>
      <vt:lpstr>Diapozitiv 10</vt:lpstr>
      <vt:lpstr>Primer: Ko moramo zmnožiti dve števili (25892*47982), ki imata lihi vrednosti.</vt:lpstr>
      <vt:lpstr>Diapozitiv 12</vt:lpstr>
      <vt:lpstr>Diapozitiv 13</vt:lpstr>
      <vt:lpstr>Primer: Ko moramo zmnožiti dve števili (54235*79659238), ki imata različno dolžino.</vt:lpstr>
      <vt:lpstr>Diapozitiv 15</vt:lpstr>
      <vt:lpstr>Diapozitiv 16</vt:lpstr>
      <vt:lpstr>Časovna zahtevnost</vt:lpstr>
      <vt:lpstr>Diapozitiv 18</vt:lpstr>
      <vt:lpstr>             Zakaj              ? </vt:lpstr>
      <vt:lpstr>Diapozitiv 20</vt:lpstr>
      <vt:lpstr>Drugi algoritmi za hitro množenje</vt:lpstr>
      <vt:lpstr>Hvala za vašo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Drago-Gazda</dc:creator>
  <cp:lastModifiedBy>Drago-Gazda</cp:lastModifiedBy>
  <cp:revision>298</cp:revision>
  <dcterms:created xsi:type="dcterms:W3CDTF">2016-01-19T20:14:24Z</dcterms:created>
  <dcterms:modified xsi:type="dcterms:W3CDTF">2016-02-10T21:08:54Z</dcterms:modified>
</cp:coreProperties>
</file>