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64" r:id="rId5"/>
    <p:sldId id="262" r:id="rId6"/>
    <p:sldId id="259" r:id="rId7"/>
    <p:sldId id="260" r:id="rId8"/>
    <p:sldId id="280" r:id="rId9"/>
    <p:sldId id="263" r:id="rId10"/>
    <p:sldId id="266" r:id="rId11"/>
    <p:sldId id="267" r:id="rId12"/>
    <p:sldId id="281" r:id="rId13"/>
    <p:sldId id="268" r:id="rId14"/>
    <p:sldId id="274" r:id="rId15"/>
    <p:sldId id="273" r:id="rId16"/>
    <p:sldId id="269" r:id="rId17"/>
    <p:sldId id="275" r:id="rId18"/>
    <p:sldId id="270" r:id="rId19"/>
    <p:sldId id="271" r:id="rId20"/>
    <p:sldId id="265" r:id="rId21"/>
    <p:sldId id="278" r:id="rId22"/>
    <p:sldId id="284" r:id="rId23"/>
    <p:sldId id="285" r:id="rId24"/>
    <p:sldId id="303" r:id="rId25"/>
    <p:sldId id="287" r:id="rId26"/>
    <p:sldId id="288" r:id="rId27"/>
    <p:sldId id="289" r:id="rId28"/>
    <p:sldId id="290" r:id="rId29"/>
    <p:sldId id="291" r:id="rId30"/>
    <p:sldId id="292" r:id="rId31"/>
    <p:sldId id="301" r:id="rId32"/>
    <p:sldId id="293" r:id="rId33"/>
    <p:sldId id="294" r:id="rId34"/>
    <p:sldId id="295" r:id="rId35"/>
    <p:sldId id="296" r:id="rId36"/>
    <p:sldId id="297" r:id="rId37"/>
    <p:sldId id="302" r:id="rId38"/>
    <p:sldId id="298" r:id="rId39"/>
    <p:sldId id="299" r:id="rId40"/>
    <p:sldId id="300" r:id="rId41"/>
    <p:sldId id="305" r:id="rId42"/>
    <p:sldId id="306" r:id="rId43"/>
    <p:sldId id="276" r:id="rId44"/>
    <p:sldId id="272" r:id="rId45"/>
    <p:sldId id="282" r:id="rId46"/>
    <p:sldId id="283" r:id="rId47"/>
    <p:sldId id="277" r:id="rId48"/>
    <p:sldId id="307" r:id="rId49"/>
  </p:sldIdLst>
  <p:sldSz cx="12192000" cy="6858000"/>
  <p:notesSz cx="6858000" cy="10052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80093" autoAdjust="0"/>
  </p:normalViewPr>
  <p:slideViewPr>
    <p:cSldViewPr snapToGrid="0">
      <p:cViewPr varScale="1">
        <p:scale>
          <a:sx n="93" d="100"/>
          <a:sy n="93" d="100"/>
        </p:scale>
        <p:origin x="1458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F5DBD-E511-43CB-AA0F-D68F850ACA1F}" type="datetimeFigureOut">
              <a:rPr lang="sl-SI" smtClean="0"/>
              <a:t>10. 02. 2016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548813"/>
            <a:ext cx="29718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548813"/>
            <a:ext cx="29718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42342-E2DE-448E-BB91-AA11E839FE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163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4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4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7FDD1-7C51-476F-9E4C-4FDB7BA876CF}" type="datetimeFigureOut">
              <a:rPr lang="sl-SI" smtClean="0"/>
              <a:t>10. 02. 2016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55713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837549"/>
            <a:ext cx="5486400" cy="39579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547704"/>
            <a:ext cx="2971800" cy="504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9547704"/>
            <a:ext cx="2971800" cy="504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91C45-0717-45FE-8774-4FDCC9E0F6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18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7884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3802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prvi pogleda izgleda, da je časovna zahtevnost za sprehod O(n</a:t>
            </a:r>
            <a:r>
              <a:rPr lang="sl-S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ker gre algoritem preveriti ali se je ob odstranitvi točke mogoče pojavil še kakšen levi obrat. V resnici pa gre pri sprehodu za O(n), ker se vsaka točka šteje največkrat dvakrat. Vsaka točka se lahko namreč pojavi samo enkrat kot točka v levem obratu in enkrat kot točka v desnem obratu.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445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44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073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47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692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Najlažje si konveksno ovojnico predstavljamo na naslednjem primeru žebljičkov in elastike. Žebljički so v našem primeru točke. Okoli žebljičkov razpnemo elastiko, tako da se vsi žebljički nahajajo znotraj elastike. Dobljeni mnogokotnik predstavlja konveksni poligon</a:t>
            </a:r>
            <a:endParaRPr lang="sl-SI" baseline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110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u="sng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042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aseline="0" dirty="0" err="1" smtClean="0"/>
              <a:t>Quick</a:t>
            </a:r>
            <a:r>
              <a:rPr lang="sl-SI" baseline="0" dirty="0" smtClean="0"/>
              <a:t> </a:t>
            </a:r>
            <a:r>
              <a:rPr lang="sl-SI" baseline="0" dirty="0" err="1" smtClean="0"/>
              <a:t>hull</a:t>
            </a:r>
            <a:r>
              <a:rPr lang="sl-SI" baseline="0" dirty="0" smtClean="0"/>
              <a:t> – podobnost z </a:t>
            </a:r>
            <a:r>
              <a:rPr lang="sl-SI" baseline="0" dirty="0" err="1" smtClean="0"/>
              <a:t>Quick</a:t>
            </a:r>
            <a:r>
              <a:rPr lang="sl-SI" baseline="0" dirty="0" smtClean="0"/>
              <a:t> </a:t>
            </a:r>
            <a:r>
              <a:rPr lang="sl-SI" baseline="0" dirty="0" err="1" smtClean="0"/>
              <a:t>sortom</a:t>
            </a:r>
            <a:r>
              <a:rPr lang="sl-SI" baseline="0" dirty="0" smtClean="0"/>
              <a:t>, ki smo ga že spoznali. Ne le v imenu, tudi ta algoritem uporablja pristop „deli in vladaj“.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2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Pogosto</a:t>
            </a:r>
            <a:r>
              <a:rPr lang="sl-SI" baseline="0" dirty="0" smtClean="0"/>
              <a:t> se Grahamov algoritem navaja za prvi geometrijski računalniški algoritem. </a:t>
            </a:r>
            <a:br>
              <a:rPr lang="sl-SI" baseline="0" dirty="0" smtClean="0"/>
            </a:b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5070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925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526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859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1C45-0717-45FE-8774-4FDCC9E0F61D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046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are-the-real-life-applications-of-convex-hulls" TargetMode="External"/><Relationship Id="rId2" Type="http://schemas.openxmlformats.org/officeDocument/2006/relationships/hyperlink" Target="https://en.wikipedia.org/wiki/Graham_sc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nauk.si/materials/publi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GRAHAMOV ALGORITEM  ZA KONVEKSNO OVOJNICO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5429257"/>
            <a:ext cx="7766936" cy="109689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l-SI" dirty="0" smtClean="0"/>
              <a:t>Andraž Svetelj,</a:t>
            </a:r>
            <a:br>
              <a:rPr lang="sl-SI" dirty="0" smtClean="0"/>
            </a:br>
            <a:r>
              <a:rPr lang="sl-SI" dirty="0" smtClean="0"/>
              <a:t>Fakulteta za matematiko in fiziko, UL</a:t>
            </a:r>
            <a:endParaRPr lang="sl-SI" dirty="0"/>
          </a:p>
          <a:p>
            <a:pPr algn="l"/>
            <a:r>
              <a:rPr lang="sl-SI" dirty="0" smtClean="0"/>
              <a:t>Ljubljana, februar 2016</a:t>
            </a:r>
            <a:br>
              <a:rPr lang="sl-SI" dirty="0" smtClean="0"/>
            </a:b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7218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14901"/>
            <a:ext cx="8596668" cy="4526461"/>
          </a:xfrm>
        </p:spPr>
        <p:txBody>
          <a:bodyPr/>
          <a:lstStyle/>
          <a:p>
            <a:r>
              <a:rPr lang="sl-SI" dirty="0"/>
              <a:t>V primeru več točk z </a:t>
            </a:r>
            <a:r>
              <a:rPr lang="sl-SI" dirty="0" smtClean="0"/>
              <a:t>najmanjšo koordinato </a:t>
            </a:r>
            <a:r>
              <a:rPr lang="sl-SI" dirty="0"/>
              <a:t>y </a:t>
            </a:r>
            <a:r>
              <a:rPr lang="sl-SI" dirty="0" smtClean="0"/>
              <a:t>za začetno točko izberemo </a:t>
            </a:r>
            <a:r>
              <a:rPr lang="sl-SI" dirty="0"/>
              <a:t>tako, ki ima tudi koordinato x </a:t>
            </a:r>
            <a:r>
              <a:rPr lang="sl-SI" dirty="0" smtClean="0"/>
              <a:t>najmanjšo.</a:t>
            </a:r>
          </a:p>
          <a:p>
            <a:pPr lvl="1"/>
            <a:r>
              <a:rPr lang="sl-SI" dirty="0" smtClean="0"/>
              <a:t>Zakaj? Taka točka bo </a:t>
            </a:r>
            <a:r>
              <a:rPr lang="sl-SI" dirty="0"/>
              <a:t>zagotovo ležala na konveksni </a:t>
            </a:r>
            <a:r>
              <a:rPr lang="sl-SI" dirty="0" smtClean="0"/>
              <a:t>ovojnici, </a:t>
            </a:r>
            <a:r>
              <a:rPr lang="sl-SI" dirty="0"/>
              <a:t>ker </a:t>
            </a:r>
            <a:r>
              <a:rPr lang="sl-SI" dirty="0" smtClean="0"/>
              <a:t>pod njo </a:t>
            </a:r>
            <a:r>
              <a:rPr lang="sl-SI" dirty="0"/>
              <a:t>in </a:t>
            </a:r>
            <a:r>
              <a:rPr lang="sl-SI" dirty="0" smtClean="0"/>
              <a:t>levo od </a:t>
            </a:r>
            <a:r>
              <a:rPr lang="sl-SI" dirty="0"/>
              <a:t>nje ne bo nobene druge </a:t>
            </a:r>
            <a:r>
              <a:rPr lang="sl-SI" dirty="0" smtClean="0"/>
              <a:t>točke. (Levo seveda so lahko točke, vendar imajo vse večjo y koordinato.)</a:t>
            </a:r>
          </a:p>
          <a:p>
            <a:r>
              <a:rPr lang="sl-SI" dirty="0" smtClean="0"/>
              <a:t>Za </a:t>
            </a:r>
            <a:r>
              <a:rPr lang="sl-SI" dirty="0"/>
              <a:t>začetno točko P </a:t>
            </a:r>
            <a:r>
              <a:rPr lang="sl-SI" dirty="0" smtClean="0"/>
              <a:t>lahko v splošnem izberemo </a:t>
            </a:r>
            <a:r>
              <a:rPr lang="sl-SI" dirty="0"/>
              <a:t>točko, ki ima: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dirty="0"/>
              <a:t>najmanjšo y in najmanjšo x koordinato,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dirty="0"/>
              <a:t>najmanjšo y in največjo x koordinato,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dirty="0"/>
              <a:t>največjo y in najmanjšo x koordinato,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dirty="0"/>
              <a:t>n</a:t>
            </a:r>
            <a:r>
              <a:rPr lang="sl-SI" dirty="0" smtClean="0"/>
              <a:t>ajvečjo </a:t>
            </a:r>
            <a:r>
              <a:rPr lang="sl-SI" dirty="0"/>
              <a:t>y in največjo x </a:t>
            </a:r>
            <a:r>
              <a:rPr lang="sl-SI" dirty="0" smtClean="0"/>
              <a:t>koordinato.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66468" t="29983" r="10053" b="45326"/>
          <a:stretch/>
        </p:blipFill>
        <p:spPr bwMode="auto">
          <a:xfrm>
            <a:off x="5487459" y="3778131"/>
            <a:ext cx="3083335" cy="1884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400" dirty="0" smtClean="0"/>
              <a:t>2. korak: Povezovanje točk v mnogokotnik</a:t>
            </a:r>
            <a:endParaRPr lang="sl-SI" sz="3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05719"/>
            <a:ext cx="8596668" cy="4635644"/>
          </a:xfrm>
        </p:spPr>
        <p:txBody>
          <a:bodyPr/>
          <a:lstStyle/>
          <a:p>
            <a:r>
              <a:rPr lang="sl-SI" dirty="0" smtClean="0"/>
              <a:t>Skozi izbrano </a:t>
            </a:r>
            <a:r>
              <a:rPr lang="sl-SI" dirty="0" err="1" smtClean="0"/>
              <a:t>pivotno</a:t>
            </a:r>
            <a:r>
              <a:rPr lang="sl-SI" dirty="0" smtClean="0"/>
              <a:t> točko P in preostale točke narišemo premice, ki nam pomagajo pri določanju začetnega mnogokotnika. Dobimo padajoče in naraščajoče premice.</a:t>
            </a:r>
          </a:p>
          <a:p>
            <a:r>
              <a:rPr lang="sl-SI" dirty="0" smtClean="0"/>
              <a:t>Začeli bomo </a:t>
            </a:r>
            <a:r>
              <a:rPr lang="sl-SI" dirty="0"/>
              <a:t>s točko, ki leži na prvi padajoči premici (premici z najmanjšim naklonom med padajočimi premicami) skozi </a:t>
            </a:r>
            <a:r>
              <a:rPr lang="sl-SI" dirty="0" err="1"/>
              <a:t>pivotno</a:t>
            </a:r>
            <a:r>
              <a:rPr lang="sl-SI" dirty="0"/>
              <a:t> točko</a:t>
            </a:r>
            <a:r>
              <a:rPr lang="sl-SI" dirty="0" smtClean="0"/>
              <a:t>.</a:t>
            </a:r>
          </a:p>
          <a:p>
            <a:r>
              <a:rPr lang="sl-SI" dirty="0"/>
              <a:t>Nadaljujemo v smeri urinega kazalca in po vrsti povezujemo točke. Pri povezovanju moramo biti pozorni na vrstni red, ki ga določajo nakloni narisanih premic.</a:t>
            </a:r>
          </a:p>
          <a:p>
            <a:endParaRPr lang="sl-SI" dirty="0"/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5463" t="28513" r="47917" b="35332"/>
          <a:stretch/>
        </p:blipFill>
        <p:spPr bwMode="auto">
          <a:xfrm>
            <a:off x="2806705" y="4066916"/>
            <a:ext cx="4337926" cy="3038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78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01255"/>
            <a:ext cx="8596668" cy="4540108"/>
          </a:xfrm>
        </p:spPr>
        <p:txBody>
          <a:bodyPr/>
          <a:lstStyle/>
          <a:p>
            <a:r>
              <a:rPr lang="sl-SI" dirty="0" smtClean="0"/>
              <a:t>Ko </a:t>
            </a:r>
            <a:r>
              <a:rPr lang="sl-SI" dirty="0"/>
              <a:t>povežemo vse točke med seboj dobimo </a:t>
            </a:r>
            <a:r>
              <a:rPr lang="sl-SI" dirty="0" smtClean="0"/>
              <a:t>mnogokotnik, nad katerim bomo izvajali Grahamov algoritem.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6786" t="30862" r="47090" b="36996"/>
          <a:stretch/>
        </p:blipFill>
        <p:spPr bwMode="auto">
          <a:xfrm>
            <a:off x="2806668" y="2652250"/>
            <a:ext cx="4338000" cy="30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64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korak: Grahamov pregled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392072"/>
            <a:ext cx="8596668" cy="4649290"/>
          </a:xfrm>
        </p:spPr>
        <p:txBody>
          <a:bodyPr>
            <a:normAutofit/>
          </a:bodyPr>
          <a:lstStyle/>
          <a:p>
            <a:r>
              <a:rPr lang="sl-SI" dirty="0" smtClean="0"/>
              <a:t>Izberemo tri zaporedne točke. Naša prva točka je točka P, drugo in tretjo točko pa predstavljata naslednji dve točki v mnogokotniku v smeri urinega kazalca. Poimenujemo jih Q in R.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Točke P, Q in R določajo v našem primeru določajo desni obrat.</a:t>
            </a:r>
            <a:endParaRPr lang="sl-SI" dirty="0"/>
          </a:p>
        </p:txBody>
      </p:sp>
      <p:pic>
        <p:nvPicPr>
          <p:cNvPr id="5" name="Slika 4"/>
          <p:cNvPicPr/>
          <p:nvPr/>
        </p:nvPicPr>
        <p:blipFill rotWithShape="1">
          <a:blip r:embed="rId3"/>
          <a:srcRect l="29762" t="31453" r="48247" b="44444"/>
          <a:stretch/>
        </p:blipFill>
        <p:spPr bwMode="auto">
          <a:xfrm>
            <a:off x="2771021" y="2529906"/>
            <a:ext cx="4409293" cy="2584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65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Levi in desni obrat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87607"/>
            <a:ext cx="8596668" cy="4553756"/>
          </a:xfrm>
        </p:spPr>
        <p:txBody>
          <a:bodyPr/>
          <a:lstStyle/>
          <a:p>
            <a:r>
              <a:rPr lang="sl-SI" b="1" dirty="0"/>
              <a:t>LEVI OBRAT: </a:t>
            </a:r>
            <a:r>
              <a:rPr lang="sl-SI" dirty="0"/>
              <a:t>Če pri prehodu iz točke P v točko R naredimo v točki Q levi ovinek, to imenujemo levi obrat.</a:t>
            </a:r>
          </a:p>
          <a:p>
            <a:pPr lvl="1"/>
            <a:r>
              <a:rPr lang="sl-SI" altLang="sl-SI" dirty="0"/>
              <a:t>∠PQR </a:t>
            </a:r>
            <a:r>
              <a:rPr lang="sl-SI" altLang="sl-SI" dirty="0">
                <a:solidFill>
                  <a:srgbClr val="222222"/>
                </a:solidFill>
                <a:latin typeface="MathJax_Main"/>
                <a:cs typeface="Times New Roman" panose="02020603050405020304" pitchFamily="18" charset="0"/>
              </a:rPr>
              <a:t>∈</a:t>
            </a:r>
            <a:r>
              <a:rPr lang="sl-SI" altLang="sl-SI" dirty="0" smtClean="0"/>
              <a:t> [π,2</a:t>
            </a:r>
            <a:r>
              <a:rPr lang="sl-SI" altLang="sl-SI" dirty="0"/>
              <a:t>π</a:t>
            </a:r>
            <a:r>
              <a:rPr lang="sl-SI" altLang="sl-SI" dirty="0" smtClean="0"/>
              <a:t>)</a:t>
            </a:r>
            <a:endParaRPr lang="sl-SI" altLang="sl-SI" dirty="0"/>
          </a:p>
          <a:p>
            <a:r>
              <a:rPr lang="sl-SI" altLang="sl-SI" b="1" dirty="0"/>
              <a:t>DESNI OBRAT: </a:t>
            </a:r>
            <a:r>
              <a:rPr lang="sl-SI" altLang="sl-SI" dirty="0"/>
              <a:t>Če pri prehodu iz točke P v točko R naredimo v točki Q desni ovinek, to imenujemo desni obrat.</a:t>
            </a:r>
          </a:p>
          <a:p>
            <a:pPr lvl="1"/>
            <a:r>
              <a:rPr lang="sl-SI" altLang="sl-SI" dirty="0"/>
              <a:t>∠PQR </a:t>
            </a:r>
            <a:r>
              <a:rPr lang="sl-SI" altLang="sl-SI" dirty="0">
                <a:solidFill>
                  <a:srgbClr val="222222"/>
                </a:solidFill>
                <a:latin typeface="MathJax_Main"/>
                <a:cs typeface="Times New Roman" panose="02020603050405020304" pitchFamily="18" charset="0"/>
              </a:rPr>
              <a:t>∈</a:t>
            </a:r>
            <a:r>
              <a:rPr lang="sl-SI" altLang="sl-SI" dirty="0"/>
              <a:t> [0,π)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79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Razlika pri algoritmu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87607"/>
            <a:ext cx="8821508" cy="4553756"/>
          </a:xfrm>
        </p:spPr>
        <p:txBody>
          <a:bodyPr>
            <a:normAutofit/>
          </a:bodyPr>
          <a:lstStyle/>
          <a:p>
            <a:r>
              <a:rPr lang="sl-SI" altLang="sl-SI" b="1" dirty="0" smtClean="0"/>
              <a:t>Pregled v smeri urinega kazalca: </a:t>
            </a:r>
          </a:p>
          <a:p>
            <a:pPr lvl="1"/>
            <a:r>
              <a:rPr lang="sl-SI" altLang="sl-SI" dirty="0" smtClean="0"/>
              <a:t>V primeru desnega obrata nadaljujemo s pregledom – določimo nove točke P, Q in R.</a:t>
            </a:r>
          </a:p>
          <a:p>
            <a:pPr lvl="2"/>
            <a:r>
              <a:rPr lang="sl-SI" altLang="sl-SI" dirty="0" smtClean="0"/>
              <a:t>Q </a:t>
            </a:r>
            <a:r>
              <a:rPr lang="sl-SI" altLang="sl-SI" dirty="0" smtClean="0">
                <a:sym typeface="Wingdings" panose="05000000000000000000" pitchFamily="2" charset="2"/>
              </a:rPr>
              <a:t>postane novi P, R postane novi Q, za novi R pa vzamemo naslednjo točko mnogokotnika.</a:t>
            </a:r>
            <a:endParaRPr lang="sl-SI" altLang="sl-SI" dirty="0" smtClean="0"/>
          </a:p>
          <a:p>
            <a:pPr lvl="1"/>
            <a:r>
              <a:rPr lang="sl-SI" altLang="sl-SI" dirty="0" smtClean="0"/>
              <a:t>V primeru levega obrata izpustimo točko Q iz mnogokotnika in povežemo točki P in R med </a:t>
            </a:r>
            <a:r>
              <a:rPr lang="sl-SI" altLang="sl-SI" dirty="0" smtClean="0"/>
              <a:t>seboj</a:t>
            </a:r>
            <a:r>
              <a:rPr lang="sl-SI" altLang="sl-SI" dirty="0" smtClean="0"/>
              <a:t>, ter določimo nov mnogokotnik.</a:t>
            </a:r>
            <a:endParaRPr lang="sl-SI" altLang="sl-SI" dirty="0" smtClean="0"/>
          </a:p>
          <a:p>
            <a:pPr lvl="2"/>
            <a:r>
              <a:rPr lang="sl-SI" altLang="sl-SI" dirty="0" smtClean="0"/>
              <a:t>R ostane R, P postane novi Q, za novi P pa vzamemo točko, ki v novem mnogokotniku leži levo od trenutno izbrane točke Q.</a:t>
            </a:r>
            <a:endParaRPr lang="sl-SI" altLang="sl-SI" dirty="0" smtClean="0"/>
          </a:p>
          <a:p>
            <a:r>
              <a:rPr lang="sl-SI" altLang="sl-SI" b="1" dirty="0" smtClean="0"/>
              <a:t>Pregled </a:t>
            </a:r>
            <a:r>
              <a:rPr lang="sl-SI" altLang="sl-SI" b="1" dirty="0" smtClean="0"/>
              <a:t>v obratni smeri urinega kazalca:</a:t>
            </a:r>
          </a:p>
          <a:p>
            <a:pPr lvl="1"/>
            <a:r>
              <a:rPr lang="sl-SI" altLang="sl-SI" dirty="0" smtClean="0"/>
              <a:t>V primeru desnega obrata izpustimo točko Q iz mnogokotnika in povežemo točki P in R med </a:t>
            </a:r>
            <a:r>
              <a:rPr lang="sl-SI" altLang="sl-SI" dirty="0" smtClean="0"/>
              <a:t>seboj, ter določimo nov mnogokotnik.</a:t>
            </a:r>
            <a:endParaRPr lang="sl-SI" altLang="sl-SI" dirty="0" smtClean="0"/>
          </a:p>
          <a:p>
            <a:pPr lvl="1"/>
            <a:r>
              <a:rPr lang="sl-SI" altLang="sl-SI" dirty="0" smtClean="0"/>
              <a:t>V primeru levega obrata nadaljujemo s pregledom – določimo nove točke P, Q in R.</a:t>
            </a:r>
          </a:p>
        </p:txBody>
      </p:sp>
    </p:spTree>
    <p:extLst>
      <p:ext uri="{BB962C8B-B14F-4D97-AF65-F5344CB8AC3E}">
        <p14:creationId xmlns:p14="http://schemas.microsoft.com/office/powerpoint/2010/main" val="36543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392073"/>
            <a:ext cx="8596668" cy="5268034"/>
          </a:xfrm>
        </p:spPr>
        <p:txBody>
          <a:bodyPr/>
          <a:lstStyle/>
          <a:p>
            <a:r>
              <a:rPr lang="sl-SI" altLang="sl-SI" dirty="0"/>
              <a:t>V našem primeru smo naredili desni </a:t>
            </a:r>
            <a:r>
              <a:rPr lang="sl-SI" altLang="sl-SI" dirty="0" smtClean="0"/>
              <a:t>obrat, torej t</a:t>
            </a:r>
            <a:r>
              <a:rPr lang="sl-SI" dirty="0" smtClean="0"/>
              <a:t>očka Q postane točka P, točka R postane točka Q, za točko R pa vzamemo naslednjo točko v mnogokotniku v smeri urinega kazalca.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Nadaljujemo s postopkom: na izbranih točkah preverjamo ali gre za levi ali za desni obrat.</a:t>
            </a:r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9927" t="31746" r="47917" b="45326"/>
          <a:stretch/>
        </p:blipFill>
        <p:spPr bwMode="auto">
          <a:xfrm>
            <a:off x="6233356" y="2733491"/>
            <a:ext cx="4410000" cy="258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/>
          <p:cNvPicPr/>
          <p:nvPr/>
        </p:nvPicPr>
        <p:blipFill rotWithShape="1">
          <a:blip r:embed="rId3"/>
          <a:srcRect l="29762" t="31453" r="48247" b="44444"/>
          <a:stretch/>
        </p:blipFill>
        <p:spPr bwMode="auto">
          <a:xfrm>
            <a:off x="349788" y="2733888"/>
            <a:ext cx="4409293" cy="2584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esna puščica 9"/>
          <p:cNvSpPr/>
          <p:nvPr/>
        </p:nvSpPr>
        <p:spPr>
          <a:xfrm>
            <a:off x="5042013" y="3739288"/>
            <a:ext cx="908411" cy="5732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14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/>
          <p:nvPr/>
        </p:nvPicPr>
        <p:blipFill rotWithShape="1">
          <a:blip r:embed="rId2"/>
          <a:srcRect l="29927" t="31746" r="47917" b="45326"/>
          <a:stretch/>
        </p:blipFill>
        <p:spPr bwMode="auto">
          <a:xfrm>
            <a:off x="173750" y="154065"/>
            <a:ext cx="4410000" cy="258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69493"/>
            <a:ext cx="8596668" cy="4471869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</p:txBody>
      </p:sp>
      <p:sp>
        <p:nvSpPr>
          <p:cNvPr id="7" name="Desna puščica 6"/>
          <p:cNvSpPr/>
          <p:nvPr/>
        </p:nvSpPr>
        <p:spPr>
          <a:xfrm>
            <a:off x="2378750" y="2288687"/>
            <a:ext cx="908411" cy="5732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/>
          <p:nvPr/>
        </p:nvPicPr>
        <p:blipFill rotWithShape="1">
          <a:blip r:embed="rId3"/>
          <a:srcRect l="29714" t="31654" r="48167" b="46072"/>
          <a:stretch/>
        </p:blipFill>
        <p:spPr bwMode="auto">
          <a:xfrm>
            <a:off x="3685029" y="1569493"/>
            <a:ext cx="4410000" cy="258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esna puščica 9"/>
          <p:cNvSpPr/>
          <p:nvPr/>
        </p:nvSpPr>
        <p:spPr>
          <a:xfrm>
            <a:off x="6614796" y="3805427"/>
            <a:ext cx="908411" cy="5732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/>
          <p:nvPr/>
        </p:nvPicPr>
        <p:blipFill rotWithShape="1">
          <a:blip r:embed="rId4"/>
          <a:srcRect l="29762" t="30863" r="48413" b="45033"/>
          <a:stretch/>
        </p:blipFill>
        <p:spPr bwMode="auto">
          <a:xfrm>
            <a:off x="7572586" y="3456562"/>
            <a:ext cx="4410000" cy="258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Desna puščica 7"/>
          <p:cNvSpPr/>
          <p:nvPr/>
        </p:nvSpPr>
        <p:spPr>
          <a:xfrm>
            <a:off x="10937646" y="5321019"/>
            <a:ext cx="908411" cy="5732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04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55845"/>
            <a:ext cx="8596668" cy="4485517"/>
          </a:xfrm>
        </p:spPr>
        <p:txBody>
          <a:bodyPr>
            <a:normAutofit/>
          </a:bodyPr>
          <a:lstStyle/>
          <a:p>
            <a:r>
              <a:rPr lang="sl-SI" dirty="0" smtClean="0"/>
              <a:t>Pri trenutni izbiri točk P, Q in R smo naleteli na levi obrat, zato točko Q izustimo in povežemo točki P in R. Dobili smo nov mnogokotnik.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S pregledom nadaljujemo vse dokler začetne točke (točke, ki smo jo prvo proglasili za pivot) ne izberemo za točko R.</a:t>
            </a:r>
            <a:endParaRPr lang="sl-SI" dirty="0"/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29596" t="30277" r="48413" b="44444"/>
          <a:stretch/>
        </p:blipFill>
        <p:spPr bwMode="auto">
          <a:xfrm>
            <a:off x="783380" y="2515915"/>
            <a:ext cx="4410000" cy="258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esna puščica 5"/>
          <p:cNvSpPr/>
          <p:nvPr/>
        </p:nvSpPr>
        <p:spPr>
          <a:xfrm>
            <a:off x="5349303" y="3512000"/>
            <a:ext cx="908411" cy="57320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iagram poteka: Povezovalnik 6"/>
          <p:cNvSpPr/>
          <p:nvPr/>
        </p:nvSpPr>
        <p:spPr>
          <a:xfrm>
            <a:off x="11686980" y="3727150"/>
            <a:ext cx="160449" cy="17406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iagram poteka: Povezovalnik 7"/>
          <p:cNvSpPr/>
          <p:nvPr/>
        </p:nvSpPr>
        <p:spPr>
          <a:xfrm>
            <a:off x="11847040" y="3727150"/>
            <a:ext cx="160449" cy="17406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iagram poteka: Povezovalnik 8"/>
          <p:cNvSpPr/>
          <p:nvPr/>
        </p:nvSpPr>
        <p:spPr>
          <a:xfrm>
            <a:off x="12015969" y="3727149"/>
            <a:ext cx="160449" cy="174065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esna puščica 9"/>
          <p:cNvSpPr/>
          <p:nvPr/>
        </p:nvSpPr>
        <p:spPr>
          <a:xfrm>
            <a:off x="67205" y="3521712"/>
            <a:ext cx="908411" cy="57320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/>
          <p:cNvPicPr/>
          <p:nvPr/>
        </p:nvPicPr>
        <p:blipFill rotWithShape="1">
          <a:blip r:embed="rId3"/>
          <a:srcRect l="26455" t="13522" r="51885" b="63257"/>
          <a:stretch/>
        </p:blipFill>
        <p:spPr bwMode="auto">
          <a:xfrm>
            <a:off x="6372146" y="2506203"/>
            <a:ext cx="4410000" cy="258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Desna puščica 11"/>
          <p:cNvSpPr/>
          <p:nvPr/>
        </p:nvSpPr>
        <p:spPr>
          <a:xfrm>
            <a:off x="10782146" y="3521712"/>
            <a:ext cx="908411" cy="57320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1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08130"/>
          </a:xfrm>
        </p:spPr>
        <p:txBody>
          <a:bodyPr/>
          <a:lstStyle/>
          <a:p>
            <a:r>
              <a:rPr lang="sl-SI" dirty="0" smtClean="0"/>
              <a:t>Zadnji korak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01255"/>
            <a:ext cx="8596668" cy="4540108"/>
          </a:xfrm>
        </p:spPr>
        <p:txBody>
          <a:bodyPr/>
          <a:lstStyle/>
          <a:p>
            <a:r>
              <a:rPr lang="sl-SI" dirty="0" smtClean="0"/>
              <a:t>Mnogokotnik, ki smo ga dobili na koncu predstavlja konveksno ovojnico začetne množice točk M.</a:t>
            </a:r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30092" t="31746" r="48247" b="45914"/>
          <a:stretch/>
        </p:blipFill>
        <p:spPr bwMode="auto">
          <a:xfrm>
            <a:off x="6999055" y="3881130"/>
            <a:ext cx="4549893" cy="2651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/>
          <p:cNvPicPr/>
          <p:nvPr/>
        </p:nvPicPr>
        <p:blipFill rotWithShape="1">
          <a:blip r:embed="rId3"/>
          <a:srcRect l="29762" t="30277" r="47916" b="45620"/>
          <a:stretch/>
        </p:blipFill>
        <p:spPr bwMode="auto">
          <a:xfrm>
            <a:off x="1642434" y="2335806"/>
            <a:ext cx="4391522" cy="2871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esna puščica 5"/>
          <p:cNvSpPr/>
          <p:nvPr/>
        </p:nvSpPr>
        <p:spPr>
          <a:xfrm>
            <a:off x="448543" y="3484705"/>
            <a:ext cx="908411" cy="57320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3480179" y="5827594"/>
            <a:ext cx="29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iskana konveksna ovojnica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4681182" y="5390335"/>
            <a:ext cx="2440534" cy="437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978"/>
          </a:xfrm>
        </p:spPr>
        <p:txBody>
          <a:bodyPr>
            <a:normAutofit/>
          </a:bodyPr>
          <a:lstStyle/>
          <a:p>
            <a:r>
              <a:rPr lang="sl-SI" dirty="0" smtClean="0"/>
              <a:t>Konveksnost, konveksna množica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19943"/>
            <a:ext cx="8596668" cy="4739784"/>
          </a:xfrm>
        </p:spPr>
        <p:txBody>
          <a:bodyPr/>
          <a:lstStyle/>
          <a:p>
            <a:r>
              <a:rPr lang="sl-SI" dirty="0" smtClean="0"/>
              <a:t>Konveksnost (izbočenost, izboklost)</a:t>
            </a:r>
          </a:p>
          <a:p>
            <a:r>
              <a:rPr lang="sl-SI" dirty="0" smtClean="0"/>
              <a:t>S pojmom konveksnosti se srečujemo na mnogih področjih, npr. konveksna funkcija, konveksna množica, konveksna leča, konveksen mnogokotnik, itd.</a:t>
            </a:r>
          </a:p>
          <a:p>
            <a:r>
              <a:rPr lang="sl-SI" b="1" dirty="0" smtClean="0"/>
              <a:t>KONVEKSNA MNOŽICA: </a:t>
            </a:r>
            <a:r>
              <a:rPr lang="sl-SI" dirty="0" smtClean="0"/>
              <a:t>je v geometriji množica točk, za katero velja, da pri poljubni izbiri točk npr. x in y iz te množice, daljica </a:t>
            </a:r>
            <a:r>
              <a:rPr lang="sl-SI" dirty="0" err="1" smtClean="0"/>
              <a:t>xy</a:t>
            </a:r>
            <a:r>
              <a:rPr lang="sl-SI" dirty="0" smtClean="0"/>
              <a:t> v celoti leži v tej množici.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60" y="2996087"/>
            <a:ext cx="3249784" cy="30720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54" y="3023606"/>
            <a:ext cx="3263237" cy="308524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816798" y="5794606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Konveksna množica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905783" y="5781169"/>
            <a:ext cx="207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Konkavna množica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21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290"/>
          </a:xfrm>
        </p:spPr>
        <p:txBody>
          <a:bodyPr/>
          <a:lstStyle/>
          <a:p>
            <a:r>
              <a:rPr lang="sl-SI" dirty="0" smtClean="0"/>
              <a:t>Psevdokoda Grahamovega algoritma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3" y="1528549"/>
            <a:ext cx="9189997" cy="45128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1. Imamo seznam n 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točk, npr. 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M.</a:t>
            </a:r>
          </a:p>
          <a:p>
            <a:pPr marL="0" indent="0">
              <a:buNone/>
            </a:pP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2. Poiščemo 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začetno (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pivotno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točko P0 (tisto z najmanjšo y koordinato).</a:t>
            </a:r>
          </a:p>
          <a:p>
            <a:pPr marL="0" indent="0">
              <a:buNone/>
            </a:pP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3. Uredimo točke M\{P0} glede na kot med osjo x in premice skozi 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preostale točke 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pivotno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točko P0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sl-SI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M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\{P0} = {p1,p2,...,pn-1}</a:t>
            </a:r>
          </a:p>
          <a:p>
            <a:pPr marL="0" indent="0">
              <a:buNone/>
            </a:pP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4. Pripravimo prazen sklad S. Vstavimo P0 in p1 na sklad.</a:t>
            </a:r>
          </a:p>
          <a:p>
            <a:pPr marL="0" indent="0">
              <a:buNone/>
            </a:pP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5. i = 2</a:t>
            </a:r>
          </a:p>
          <a:p>
            <a:pPr marL="0" indent="0">
              <a:buNone/>
            </a:pP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6. </a:t>
            </a:r>
            <a:r>
              <a:rPr lang="sl-SI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 i &lt; n</a:t>
            </a:r>
          </a:p>
          <a:p>
            <a:pPr marL="0" indent="0">
              <a:buNone/>
            </a:pP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7.	 Q 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= vrh(S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točka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, ki jo vzamemo za Q</a:t>
            </a:r>
          </a:p>
          <a:p>
            <a:pPr marL="0" indent="0">
              <a:buNone/>
            </a:pP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8.	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S.odstrani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odstranimo 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vrhnji element, da pridemo do točke, ki jo vzamemo za P</a:t>
            </a:r>
          </a:p>
          <a:p>
            <a:pPr marL="0" indent="0">
              <a:buNone/>
            </a:pP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9.	 P 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= vrh(S)</a:t>
            </a:r>
          </a:p>
          <a:p>
            <a:pPr marL="0" indent="0">
              <a:buNone/>
            </a:pP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10.      </a:t>
            </a:r>
            <a:r>
              <a:rPr lang="sl-SI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dirty="0" err="1">
                <a:latin typeface="Courier New" panose="02070309020205020404" pitchFamily="49" charset="0"/>
                <a:cs typeface="Courier New" panose="02070309020205020404" pitchFamily="49" charset="0"/>
              </a:rPr>
              <a:t>P,Q,pi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 določajo desni obrat</a:t>
            </a:r>
          </a:p>
          <a:p>
            <a:pPr marL="0" indent="0">
              <a:buNone/>
            </a:pP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11.       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	na sklad S v pravilnem vrstnem redu dodamo: Q, pi</a:t>
            </a:r>
          </a:p>
          <a:p>
            <a:pPr marL="0" indent="0">
              <a:buNone/>
            </a:pP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12.      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	i = i+1</a:t>
            </a:r>
          </a:p>
          <a:p>
            <a:pPr marL="0" indent="0">
              <a:buNone/>
            </a:pPr>
            <a:r>
              <a:rPr lang="sl-SI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13. </a:t>
            </a:r>
            <a:r>
              <a:rPr lang="sl-SI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sl-SI" dirty="0">
                <a:latin typeface="Courier New" panose="02070309020205020404" pitchFamily="49" charset="0"/>
                <a:cs typeface="Courier New" panose="02070309020205020404" pitchFamily="49" charset="0"/>
              </a:rPr>
              <a:t> sklad S;</a:t>
            </a:r>
          </a:p>
          <a:p>
            <a:pPr marL="0" indent="0">
              <a:buNone/>
            </a:pPr>
            <a:endParaRPr lang="sl-SI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</a:t>
            </a:r>
            <a:endParaRPr lang="sl-SI" dirty="0"/>
          </a:p>
        </p:txBody>
      </p:sp>
      <p:pic>
        <p:nvPicPr>
          <p:cNvPr id="6" name="Označba mesta vsebine 5"/>
          <p:cNvPicPr>
            <a:picLocks noGrp="1"/>
          </p:cNvPicPr>
          <p:nvPr>
            <p:ph idx="1"/>
          </p:nvPr>
        </p:nvPicPr>
        <p:blipFill rotWithShape="1">
          <a:blip r:embed="rId2"/>
          <a:srcRect l="13227" t="54086" r="51721" b="10935"/>
          <a:stretch/>
        </p:blipFill>
        <p:spPr bwMode="auto">
          <a:xfrm>
            <a:off x="1770864" y="2302161"/>
            <a:ext cx="6410310" cy="3598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1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392" t="54380" r="51721" b="11228"/>
          <a:stretch/>
        </p:blipFill>
        <p:spPr bwMode="auto">
          <a:xfrm>
            <a:off x="1785951" y="2332354"/>
            <a:ext cx="6380135" cy="3537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30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393" t="54086" r="51554" b="11228"/>
          <a:stretch/>
        </p:blipFill>
        <p:spPr bwMode="auto">
          <a:xfrm>
            <a:off x="1770772" y="2317232"/>
            <a:ext cx="6410493" cy="3568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36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13393" t="54086" r="52050" b="11228"/>
          <a:stretch/>
        </p:blipFill>
        <p:spPr bwMode="auto">
          <a:xfrm>
            <a:off x="1816127" y="2317232"/>
            <a:ext cx="6319784" cy="3568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05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/>
          </p:cNvPicPr>
          <p:nvPr>
            <p:ph idx="1"/>
          </p:nvPr>
        </p:nvPicPr>
        <p:blipFill rotWithShape="1">
          <a:blip r:embed="rId2"/>
          <a:srcRect l="13393" t="53792" r="51885" b="11229"/>
          <a:stretch/>
        </p:blipFill>
        <p:spPr bwMode="auto">
          <a:xfrm>
            <a:off x="1801039" y="2302161"/>
            <a:ext cx="6349959" cy="3598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15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062" t="54380" r="51720" b="10935"/>
          <a:stretch/>
        </p:blipFill>
        <p:spPr bwMode="auto">
          <a:xfrm>
            <a:off x="1755685" y="2317283"/>
            <a:ext cx="6440668" cy="3568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66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061" t="54380" r="51720" b="11228"/>
          <a:stretch/>
        </p:blipFill>
        <p:spPr bwMode="auto">
          <a:xfrm>
            <a:off x="1755593" y="2332354"/>
            <a:ext cx="6440851" cy="3537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71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227" t="54086" r="51554" b="10935"/>
          <a:stretch/>
        </p:blipFill>
        <p:spPr bwMode="auto">
          <a:xfrm>
            <a:off x="1755593" y="2302161"/>
            <a:ext cx="6440851" cy="3598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28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393" t="54380" r="51885" b="10935"/>
          <a:stretch/>
        </p:blipFill>
        <p:spPr bwMode="auto">
          <a:xfrm>
            <a:off x="1801039" y="2317283"/>
            <a:ext cx="6349959" cy="3568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15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55845"/>
            <a:ext cx="8596668" cy="4485517"/>
          </a:xfrm>
        </p:spPr>
        <p:txBody>
          <a:bodyPr/>
          <a:lstStyle/>
          <a:p>
            <a:r>
              <a:rPr lang="sl-SI" b="1" dirty="0" smtClean="0"/>
              <a:t>KONVEKSNA OVOJNICA </a:t>
            </a:r>
            <a:r>
              <a:rPr lang="sl-SI" dirty="0" smtClean="0"/>
              <a:t>množice točk M v realnem vektorskem prostoru V je najmanjša konveksna množica, ki vsebuje M kot podmnožico.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5789" t="27370" r="60343" b="35421"/>
          <a:stretch/>
        </p:blipFill>
        <p:spPr>
          <a:xfrm>
            <a:off x="677334" y="2618503"/>
            <a:ext cx="3903260" cy="342285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763069" y="2784143"/>
            <a:ext cx="225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konveksna ovojnica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763069" y="5281683"/>
            <a:ext cx="31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elementi konveksne ovojnice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 flipH="1">
            <a:off x="4021036" y="3003867"/>
            <a:ext cx="818866" cy="829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>
            <a:stCxn id="7" idx="1"/>
          </p:cNvCxnSpPr>
          <p:nvPr/>
        </p:nvCxnSpPr>
        <p:spPr>
          <a:xfrm flipH="1">
            <a:off x="2511188" y="5466349"/>
            <a:ext cx="2251881" cy="429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>
            <a:stCxn id="7" idx="1"/>
          </p:cNvCxnSpPr>
          <p:nvPr/>
        </p:nvCxnSpPr>
        <p:spPr>
          <a:xfrm flipH="1" flipV="1">
            <a:off x="1501254" y="5036023"/>
            <a:ext cx="3261815" cy="430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>
            <a:stCxn id="7" idx="1"/>
          </p:cNvCxnSpPr>
          <p:nvPr/>
        </p:nvCxnSpPr>
        <p:spPr>
          <a:xfrm flipH="1" flipV="1">
            <a:off x="1037230" y="4490113"/>
            <a:ext cx="3725839" cy="9762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978"/>
          </a:xfrm>
        </p:spPr>
        <p:txBody>
          <a:bodyPr/>
          <a:lstStyle/>
          <a:p>
            <a:r>
              <a:rPr lang="sl-SI" dirty="0" smtClean="0"/>
              <a:t>Konveksna ovojnica/ogrinjača/lupina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45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227" t="54380" r="51885" b="10935"/>
          <a:stretch/>
        </p:blipFill>
        <p:spPr bwMode="auto">
          <a:xfrm>
            <a:off x="1785860" y="2317283"/>
            <a:ext cx="6380317" cy="3568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52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/>
          </p:cNvPicPr>
          <p:nvPr>
            <p:ph idx="1"/>
          </p:nvPr>
        </p:nvPicPr>
        <p:blipFill rotWithShape="1">
          <a:blip r:embed="rId3"/>
          <a:srcRect l="13228" t="54086" r="52216" b="10935"/>
          <a:stretch/>
        </p:blipFill>
        <p:spPr bwMode="auto">
          <a:xfrm>
            <a:off x="1816218" y="2302161"/>
            <a:ext cx="6319601" cy="3598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21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062" t="54674" r="52050" b="10935"/>
          <a:stretch/>
        </p:blipFill>
        <p:spPr bwMode="auto">
          <a:xfrm>
            <a:off x="1785860" y="2332405"/>
            <a:ext cx="6380317" cy="3537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35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393" t="54086" r="51885" b="10935"/>
          <a:stretch/>
        </p:blipFill>
        <p:spPr bwMode="auto">
          <a:xfrm>
            <a:off x="1801039" y="2302161"/>
            <a:ext cx="6349959" cy="3598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4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393" t="54086" r="52050" b="10640"/>
          <a:stretch/>
        </p:blipFill>
        <p:spPr bwMode="auto">
          <a:xfrm>
            <a:off x="1816127" y="2286988"/>
            <a:ext cx="6319784" cy="3628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67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393" t="54380" r="51885" b="10935"/>
          <a:stretch/>
        </p:blipFill>
        <p:spPr bwMode="auto">
          <a:xfrm>
            <a:off x="1801039" y="2317283"/>
            <a:ext cx="6349959" cy="3568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78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393" t="54380" r="51885" b="10935"/>
          <a:stretch/>
        </p:blipFill>
        <p:spPr bwMode="auto">
          <a:xfrm>
            <a:off x="1801039" y="2317283"/>
            <a:ext cx="6349959" cy="3568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1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/>
          </p:cNvPicPr>
          <p:nvPr>
            <p:ph idx="1"/>
          </p:nvPr>
        </p:nvPicPr>
        <p:blipFill rotWithShape="1">
          <a:blip r:embed="rId2"/>
          <a:srcRect l="13227" t="54674" r="51885" b="11229"/>
          <a:stretch/>
        </p:blipFill>
        <p:spPr bwMode="auto">
          <a:xfrm>
            <a:off x="1785860" y="2347527"/>
            <a:ext cx="6380317" cy="3507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99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2897" t="54086" r="51720" b="10935"/>
          <a:stretch/>
        </p:blipFill>
        <p:spPr bwMode="auto">
          <a:xfrm>
            <a:off x="1740597" y="2302161"/>
            <a:ext cx="6470843" cy="3598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32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227" t="54380" r="51885" b="11228"/>
          <a:stretch/>
        </p:blipFill>
        <p:spPr bwMode="auto">
          <a:xfrm>
            <a:off x="1785860" y="2332354"/>
            <a:ext cx="6380317" cy="3537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30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310185"/>
            <a:ext cx="8596668" cy="4731177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KONVEKSNA OVOJNICA je najkrajša možna povezava točk tako, da so vse točke ali elementi konveksne ovojnice ali pa se nahajajo znotraj nje.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Najkrajša možna povezava med točkami na zgornji sliki so rjavo obarvane daljice.</a:t>
            </a:r>
          </a:p>
          <a:p>
            <a:r>
              <a:rPr lang="sl-SI" dirty="0" smtClean="0"/>
              <a:t>Npr. Če točki I in H povežemo direktno, je to zagotovo krajša povezava kot, če bi najprej točko I povezali z J in šele nato J s točko H.</a:t>
            </a:r>
          </a:p>
          <a:p>
            <a:r>
              <a:rPr lang="sl-SI" dirty="0" smtClean="0"/>
              <a:t>Ko med vsemi sosednjimi točkami najdemo najkrajše povezave dobimo tak mnogokotnik kot ga vidimo na sliki.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53403" t="34217" r="21722" b="40932"/>
          <a:stretch/>
        </p:blipFill>
        <p:spPr>
          <a:xfrm>
            <a:off x="2866031" y="2159517"/>
            <a:ext cx="3480178" cy="19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/>
          </p:cNvPicPr>
          <p:nvPr>
            <p:ph idx="1"/>
          </p:nvPr>
        </p:nvPicPr>
        <p:blipFill rotWithShape="1">
          <a:blip r:embed="rId2"/>
          <a:srcRect l="13062" t="54380" r="51720" b="10935"/>
          <a:stretch/>
        </p:blipFill>
        <p:spPr bwMode="auto">
          <a:xfrm>
            <a:off x="1755685" y="2317283"/>
            <a:ext cx="6440668" cy="3568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72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13062" t="54184" r="51554" b="10897"/>
          <a:stretch/>
        </p:blipFill>
        <p:spPr bwMode="auto">
          <a:xfrm>
            <a:off x="1740506" y="2305247"/>
            <a:ext cx="6471026" cy="3592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69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2"/>
          <a:srcRect l="13062" t="54380" r="51885" b="11228"/>
          <a:stretch/>
        </p:blipFill>
        <p:spPr bwMode="auto">
          <a:xfrm>
            <a:off x="1770772" y="2332354"/>
            <a:ext cx="6410493" cy="3537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40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58236" cy="1320800"/>
          </a:xfrm>
        </p:spPr>
        <p:txBody>
          <a:bodyPr/>
          <a:lstStyle/>
          <a:p>
            <a:r>
              <a:rPr lang="sl-SI" dirty="0" smtClean="0"/>
              <a:t>Časovna zahtevnost Grahamovega algoritma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374744"/>
            <a:ext cx="8596668" cy="4594699"/>
          </a:xfrm>
        </p:spPr>
        <p:txBody>
          <a:bodyPr/>
          <a:lstStyle/>
          <a:p>
            <a:r>
              <a:rPr lang="sl-SI" b="1" dirty="0" smtClean="0"/>
              <a:t>O(n log(n))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O(n) – za iskanje začetne točke P</a:t>
            </a:r>
          </a:p>
          <a:p>
            <a:pPr lvl="1"/>
            <a:r>
              <a:rPr lang="sl-SI" dirty="0" smtClean="0"/>
              <a:t>O(n log(n)) – za urejanje točk po naklonih premic</a:t>
            </a:r>
          </a:p>
          <a:p>
            <a:pPr lvl="1"/>
            <a:r>
              <a:rPr lang="sl-SI" dirty="0" smtClean="0"/>
              <a:t>O(n) – za sprehod po vseh točkah začetnega mnogokotnika (preverjanje ali gre za levi ali za desni obrat v točki Q</a:t>
            </a:r>
            <a:r>
              <a:rPr lang="sl-SI" dirty="0" smtClean="0"/>
              <a:t>)</a:t>
            </a:r>
            <a:endParaRPr lang="sl-SI" dirty="0" smtClean="0"/>
          </a:p>
          <a:p>
            <a:pPr lvl="1"/>
            <a:endParaRPr lang="sl-SI" dirty="0" smtClean="0"/>
          </a:p>
          <a:p>
            <a:r>
              <a:rPr lang="sl-SI" dirty="0"/>
              <a:t>Časovna zahtevnost </a:t>
            </a:r>
            <a:r>
              <a:rPr lang="sl-SI" dirty="0" smtClean="0"/>
              <a:t>algoritma v najslabšem in najboljšem primeru: </a:t>
            </a:r>
            <a:endParaRPr lang="sl-SI" dirty="0"/>
          </a:p>
          <a:p>
            <a:pPr lvl="1"/>
            <a:r>
              <a:rPr lang="sl-SI" dirty="0"/>
              <a:t>O(n log(n)) </a:t>
            </a:r>
          </a:p>
          <a:p>
            <a:pPr lvl="1"/>
            <a:r>
              <a:rPr lang="sl-SI" dirty="0" smtClean="0"/>
              <a:t>O(n</a:t>
            </a:r>
            <a:r>
              <a:rPr lang="sl-SI" dirty="0"/>
              <a:t>) – V primeru, ko imamo točke sortirane po </a:t>
            </a:r>
            <a:r>
              <a:rPr lang="sl-SI" dirty="0" smtClean="0"/>
              <a:t>naklonih premic</a:t>
            </a:r>
            <a:r>
              <a:rPr lang="sl-SI" dirty="0" smtClean="0"/>
              <a:t>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69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05713" cy="1320800"/>
          </a:xfrm>
        </p:spPr>
        <p:txBody>
          <a:bodyPr/>
          <a:lstStyle/>
          <a:p>
            <a:r>
              <a:rPr lang="sl-SI" dirty="0" smtClean="0"/>
              <a:t>Primerjava časovnih odvisnosti algoritmov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8848"/>
              </p:ext>
            </p:extLst>
          </p:nvPr>
        </p:nvGraphicFramePr>
        <p:xfrm>
          <a:off x="677863" y="2456596"/>
          <a:ext cx="899477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388"/>
                <a:gridCol w="4497388"/>
              </a:tblGrid>
              <a:tr h="189214">
                <a:tc>
                  <a:txBody>
                    <a:bodyPr/>
                    <a:lstStyle/>
                    <a:p>
                      <a:r>
                        <a:rPr lang="sl-SI" dirty="0" smtClean="0"/>
                        <a:t>ALGORITEM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ČASOVNA ZAHTEVNOST (</a:t>
                      </a:r>
                      <a:r>
                        <a:rPr lang="sl-SI" dirty="0" err="1" smtClean="0"/>
                        <a:t>najsl</a:t>
                      </a:r>
                      <a:r>
                        <a:rPr lang="sl-SI" dirty="0" smtClean="0"/>
                        <a:t>.)</a:t>
                      </a:r>
                      <a:endParaRPr lang="sl-SI" dirty="0"/>
                    </a:p>
                  </a:txBody>
                  <a:tcPr/>
                </a:tc>
              </a:tr>
              <a:tr h="189214">
                <a:tc>
                  <a:txBody>
                    <a:bodyPr/>
                    <a:lstStyle/>
                    <a:p>
                      <a:r>
                        <a:rPr lang="sl-SI" dirty="0" smtClean="0"/>
                        <a:t>Grahamov</a:t>
                      </a:r>
                      <a:r>
                        <a:rPr lang="sl-SI" baseline="0" dirty="0" smtClean="0"/>
                        <a:t> pregled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O(n</a:t>
                      </a:r>
                      <a:r>
                        <a:rPr lang="sl-SI" baseline="0" dirty="0" smtClean="0"/>
                        <a:t> log(n))</a:t>
                      </a:r>
                      <a:endParaRPr lang="sl-SI" dirty="0"/>
                    </a:p>
                  </a:txBody>
                  <a:tcPr/>
                </a:tc>
              </a:tr>
              <a:tr h="189214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Jarvisov</a:t>
                      </a:r>
                      <a:r>
                        <a:rPr lang="sl-SI" dirty="0" smtClean="0"/>
                        <a:t> pregled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O(n</a:t>
                      </a:r>
                      <a:r>
                        <a:rPr lang="sl-SI" baseline="30000" dirty="0" smtClean="0"/>
                        <a:t>2</a:t>
                      </a:r>
                      <a:r>
                        <a:rPr lang="sl-SI" dirty="0" smtClean="0"/>
                        <a:t>)</a:t>
                      </a:r>
                      <a:endParaRPr lang="sl-SI" dirty="0"/>
                    </a:p>
                  </a:txBody>
                  <a:tcPr/>
                </a:tc>
              </a:tr>
              <a:tr h="189214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inkrementalna</a:t>
                      </a:r>
                      <a:r>
                        <a:rPr lang="sl-SI" dirty="0" smtClean="0"/>
                        <a:t> metoda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O(n log(n))</a:t>
                      </a:r>
                      <a:endParaRPr lang="sl-SI" dirty="0"/>
                    </a:p>
                  </a:txBody>
                  <a:tcPr/>
                </a:tc>
              </a:tr>
              <a:tr h="189214">
                <a:tc>
                  <a:txBody>
                    <a:bodyPr/>
                    <a:lstStyle/>
                    <a:p>
                      <a:r>
                        <a:rPr lang="sl-SI" dirty="0" smtClean="0"/>
                        <a:t>algoritem</a:t>
                      </a:r>
                      <a:r>
                        <a:rPr lang="sl-SI" baseline="0" dirty="0" smtClean="0"/>
                        <a:t> z metodo „deli in vladaj“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O(n</a:t>
                      </a:r>
                      <a:r>
                        <a:rPr lang="sl-SI" baseline="30000" dirty="0" smtClean="0"/>
                        <a:t>2</a:t>
                      </a:r>
                      <a:r>
                        <a:rPr lang="sl-SI" baseline="0" dirty="0" smtClean="0"/>
                        <a:t>)</a:t>
                      </a:r>
                      <a:endParaRPr lang="sl-SI" dirty="0"/>
                    </a:p>
                  </a:txBody>
                  <a:tcPr/>
                </a:tc>
              </a:tr>
              <a:tr h="189214">
                <a:tc>
                  <a:txBody>
                    <a:bodyPr/>
                    <a:lstStyle/>
                    <a:p>
                      <a:r>
                        <a:rPr lang="sl-SI" dirty="0" smtClean="0"/>
                        <a:t>grobi pristop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O(n</a:t>
                      </a:r>
                      <a:r>
                        <a:rPr lang="sl-SI" baseline="30000" dirty="0" smtClean="0"/>
                        <a:t>4</a:t>
                      </a:r>
                      <a:r>
                        <a:rPr lang="sl-SI" dirty="0" smtClean="0"/>
                        <a:t>)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6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Iskanje konveksne ovojnice v praksi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84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Iskanje konveksne ovojnice je eden temeljnih algoritmov v računalniški geometriji.</a:t>
            </a:r>
          </a:p>
          <a:p>
            <a:r>
              <a:rPr lang="sl-SI" dirty="0"/>
              <a:t>Obstaja tudi mnogo aplikacij, ki uporabljajo algoritem za iskanje konveksne ovojnice</a:t>
            </a:r>
            <a:r>
              <a:rPr lang="sl-SI" dirty="0" smtClean="0"/>
              <a:t>.</a:t>
            </a:r>
          </a:p>
          <a:p>
            <a:r>
              <a:rPr lang="sl-SI" dirty="0" smtClean="0"/>
              <a:t>Uporaba konveksne ovojnice v praksi:</a:t>
            </a:r>
            <a:endParaRPr lang="sl-SI" dirty="0"/>
          </a:p>
          <a:p>
            <a:pPr lvl="1"/>
            <a:r>
              <a:rPr lang="sl-SI" dirty="0"/>
              <a:t>računalniški vid (npr. za zajem območja gibanja),</a:t>
            </a:r>
          </a:p>
          <a:p>
            <a:pPr lvl="1"/>
            <a:r>
              <a:rPr lang="sl-SI" dirty="0"/>
              <a:t>zemljepisni informacijski sistem (npr. določanje poplavnih območij),</a:t>
            </a:r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60" y="3121736"/>
            <a:ext cx="3042740" cy="373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743" y="4715838"/>
            <a:ext cx="4615849" cy="21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678675"/>
            <a:ext cx="8596668" cy="4362687"/>
          </a:xfrm>
        </p:spPr>
        <p:txBody>
          <a:bodyPr>
            <a:normAutofit/>
          </a:bodyPr>
          <a:lstStyle/>
          <a:p>
            <a:pPr lvl="1"/>
            <a:r>
              <a:rPr lang="sl-SI" dirty="0" smtClean="0"/>
              <a:t>iskanje </a:t>
            </a:r>
            <a:r>
              <a:rPr lang="sl-SI" dirty="0" smtClean="0"/>
              <a:t>vzorcev (prepoznavanje oblik),</a:t>
            </a:r>
          </a:p>
          <a:p>
            <a:pPr lvl="1"/>
            <a:r>
              <a:rPr lang="sl-SI" dirty="0" smtClean="0"/>
              <a:t>iskanje največje razdalje med pari točk v podani množici (največjo razdaljo vedno tvori nek par točk izmed elementov konveksne ovojnice),</a:t>
            </a:r>
          </a:p>
          <a:p>
            <a:pPr lvl="1"/>
            <a:r>
              <a:rPr lang="sl-SI" dirty="0" smtClean="0"/>
              <a:t>statistika,</a:t>
            </a:r>
            <a:endParaRPr lang="sl-SI" dirty="0"/>
          </a:p>
          <a:p>
            <a:pPr lvl="1"/>
            <a:r>
              <a:rPr lang="sl-SI" dirty="0"/>
              <a:t>o</a:t>
            </a:r>
            <a:r>
              <a:rPr lang="sl-SI" dirty="0" smtClean="0"/>
              <a:t>bdelava slik,</a:t>
            </a:r>
          </a:p>
          <a:p>
            <a:pPr lvl="1"/>
            <a:r>
              <a:rPr lang="sl-SI" dirty="0" smtClean="0"/>
              <a:t>…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265217"/>
            <a:ext cx="5508089" cy="185898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65" y="4095330"/>
            <a:ext cx="3263776" cy="21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en.wikipedia.org/wiki/Graham_scan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www.quora.com/What-are-the-real-life-applications-of-convex-hulls</a:t>
            </a:r>
            <a:endParaRPr lang="sl-SI" dirty="0" smtClean="0"/>
          </a:p>
          <a:p>
            <a:r>
              <a:rPr lang="sl-SI" dirty="0">
                <a:hlinkClick r:id="rId4"/>
              </a:rPr>
              <a:t>http://</a:t>
            </a:r>
            <a:r>
              <a:rPr lang="sl-SI" dirty="0" smtClean="0">
                <a:hlinkClick r:id="rId4"/>
              </a:rPr>
              <a:t>www2.nauk.si/materials/public</a:t>
            </a:r>
            <a:endParaRPr lang="sl-SI" dirty="0" smtClean="0"/>
          </a:p>
          <a:p>
            <a:r>
              <a:rPr lang="sl-SI" dirty="0" err="1" smtClean="0"/>
              <a:t>Comen</a:t>
            </a:r>
            <a:r>
              <a:rPr lang="sl-SI" dirty="0" smtClean="0"/>
              <a:t>, </a:t>
            </a:r>
            <a:r>
              <a:rPr lang="sl-SI" dirty="0" err="1" smtClean="0"/>
              <a:t>Leiserson</a:t>
            </a:r>
            <a:r>
              <a:rPr lang="sl-SI" dirty="0" smtClean="0"/>
              <a:t>, </a:t>
            </a:r>
            <a:r>
              <a:rPr lang="sl-SI" dirty="0" err="1" smtClean="0"/>
              <a:t>Rivest</a:t>
            </a:r>
            <a:r>
              <a:rPr lang="sl-SI" dirty="0" smtClean="0"/>
              <a:t>, </a:t>
            </a:r>
            <a:r>
              <a:rPr lang="sl-SI" dirty="0" err="1" smtClean="0"/>
              <a:t>Stein</a:t>
            </a:r>
            <a:r>
              <a:rPr lang="sl-SI" dirty="0" smtClean="0"/>
              <a:t>: </a:t>
            </a:r>
            <a:r>
              <a:rPr lang="sl-SI" dirty="0" err="1" smtClean="0"/>
              <a:t>Introduction</a:t>
            </a:r>
            <a:r>
              <a:rPr lang="sl-SI" dirty="0" smtClean="0"/>
              <a:t> to </a:t>
            </a:r>
            <a:r>
              <a:rPr lang="sl-SI" dirty="0" err="1" smtClean="0"/>
              <a:t>algorithms</a:t>
            </a:r>
            <a:r>
              <a:rPr lang="sl-SI" dirty="0" smtClean="0"/>
              <a:t> (2nd </a:t>
            </a:r>
            <a:r>
              <a:rPr lang="sl-SI" dirty="0" err="1" smtClean="0"/>
              <a:t>edition</a:t>
            </a:r>
            <a:r>
              <a:rPr lang="sl-SI" dirty="0" smtClean="0"/>
              <a:t>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97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l-SI" dirty="0" smtClean="0"/>
              <a:t>„Primeri“ iskanja konveksne ovojnice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42197"/>
            <a:ext cx="8596668" cy="4499165"/>
          </a:xfrm>
        </p:spPr>
        <p:txBody>
          <a:bodyPr/>
          <a:lstStyle/>
          <a:p>
            <a:r>
              <a:rPr lang="sl-SI" dirty="0"/>
              <a:t>o</a:t>
            </a:r>
            <a:r>
              <a:rPr lang="sl-SI" dirty="0" smtClean="0"/>
              <a:t>grajevanje grmičevja,</a:t>
            </a:r>
          </a:p>
          <a:p>
            <a:r>
              <a:rPr lang="sl-SI" dirty="0"/>
              <a:t>v</a:t>
            </a:r>
            <a:r>
              <a:rPr lang="sl-SI" dirty="0" smtClean="0"/>
              <a:t>rtna zabava,</a:t>
            </a:r>
          </a:p>
          <a:p>
            <a:r>
              <a:rPr lang="sl-SI" dirty="0"/>
              <a:t>o</a:t>
            </a:r>
            <a:r>
              <a:rPr lang="sl-SI" dirty="0" smtClean="0"/>
              <a:t>grajevanje ovac,</a:t>
            </a:r>
          </a:p>
          <a:p>
            <a:r>
              <a:rPr lang="sl-SI" dirty="0" smtClean="0"/>
              <a:t>…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4339" t="47631" r="50378" b="21845"/>
          <a:stretch/>
        </p:blipFill>
        <p:spPr>
          <a:xfrm>
            <a:off x="1400316" y="3043451"/>
            <a:ext cx="7150704" cy="271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l-SI" dirty="0" smtClean="0"/>
              <a:t>Algoritmi za iskanje konveksne ovojnice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33015"/>
            <a:ext cx="8596668" cy="4608347"/>
          </a:xfrm>
        </p:spPr>
        <p:txBody>
          <a:bodyPr/>
          <a:lstStyle/>
          <a:p>
            <a:r>
              <a:rPr lang="sl-SI" dirty="0" smtClean="0"/>
              <a:t>Za iskanje konveksne ovojnice je znanih kar nekaj različnih algoritmov:</a:t>
            </a:r>
          </a:p>
          <a:p>
            <a:pPr lvl="1"/>
            <a:r>
              <a:rPr lang="sl-SI" dirty="0"/>
              <a:t>g</a:t>
            </a:r>
            <a:r>
              <a:rPr lang="sl-SI" dirty="0" smtClean="0"/>
              <a:t>robi pristop,</a:t>
            </a:r>
          </a:p>
          <a:p>
            <a:pPr lvl="1"/>
            <a:r>
              <a:rPr lang="sl-SI" dirty="0" err="1" smtClean="0"/>
              <a:t>Jarvisov</a:t>
            </a:r>
            <a:r>
              <a:rPr lang="sl-SI" dirty="0" smtClean="0"/>
              <a:t> obhod (tudi algoritem zavijanja daril),</a:t>
            </a:r>
          </a:p>
          <a:p>
            <a:pPr lvl="1"/>
            <a:r>
              <a:rPr lang="sl-SI" dirty="0" err="1" smtClean="0"/>
              <a:t>inkrementalna</a:t>
            </a:r>
            <a:r>
              <a:rPr lang="sl-SI" dirty="0" smtClean="0"/>
              <a:t> metoda,</a:t>
            </a:r>
          </a:p>
          <a:p>
            <a:pPr lvl="1"/>
            <a:r>
              <a:rPr lang="sl-SI" dirty="0"/>
              <a:t>a</a:t>
            </a:r>
            <a:r>
              <a:rPr lang="sl-SI" dirty="0" smtClean="0"/>
              <a:t>lgoritem tvorbe konveksne ovojnice s strategijo „deli in vladaj“ (ang. </a:t>
            </a:r>
            <a:r>
              <a:rPr lang="sl-SI" dirty="0" err="1" smtClean="0"/>
              <a:t>Quick</a:t>
            </a:r>
            <a:r>
              <a:rPr lang="sl-SI" dirty="0" smtClean="0"/>
              <a:t> </a:t>
            </a:r>
            <a:r>
              <a:rPr lang="sl-SI" dirty="0" err="1" smtClean="0"/>
              <a:t>hull</a:t>
            </a:r>
            <a:r>
              <a:rPr lang="sl-SI" dirty="0" smtClean="0"/>
              <a:t>),</a:t>
            </a:r>
          </a:p>
          <a:p>
            <a:pPr lvl="1"/>
            <a:r>
              <a:rPr lang="sl-SI" dirty="0" err="1" smtClean="0"/>
              <a:t>aproksimacijski</a:t>
            </a:r>
            <a:r>
              <a:rPr lang="sl-SI" dirty="0" smtClean="0"/>
              <a:t> algoritem,</a:t>
            </a:r>
          </a:p>
          <a:p>
            <a:pPr lvl="1"/>
            <a:r>
              <a:rPr lang="sl-SI" b="1" u="sng" dirty="0" smtClean="0"/>
              <a:t>Grahamov pregled</a:t>
            </a:r>
            <a:r>
              <a:rPr lang="sl-S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27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/>
          <a:lstStyle/>
          <a:p>
            <a:r>
              <a:rPr lang="sl-SI" dirty="0" smtClean="0"/>
              <a:t>Grahamov pregled/algoritem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19368"/>
            <a:ext cx="8596668" cy="462199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Eden izmed algoritmov za iskanje konveksne ovojnice na množici točk v ravnini.</a:t>
            </a:r>
            <a:endParaRPr lang="sl-SI" dirty="0"/>
          </a:p>
          <a:p>
            <a:r>
              <a:rPr lang="sl-SI" dirty="0" smtClean="0"/>
              <a:t>Leta 1972 ga je objavil Ronald L. Graham.</a:t>
            </a:r>
          </a:p>
          <a:p>
            <a:r>
              <a:rPr lang="sl-SI" dirty="0" smtClean="0"/>
              <a:t>Zgodovinsko gledano je to prvi algoritem za iskanje konveksne ovojnice s časovno zahtevnostjo O(n log(n)) (v najslabšem primeru).</a:t>
            </a:r>
          </a:p>
          <a:p>
            <a:r>
              <a:rPr lang="sl-SI" dirty="0" smtClean="0"/>
              <a:t>Prednosti:</a:t>
            </a:r>
          </a:p>
          <a:p>
            <a:pPr lvl="1"/>
            <a:r>
              <a:rPr lang="sl-SI" dirty="0" smtClean="0"/>
              <a:t>Časovna zahtevnost algoritma.</a:t>
            </a:r>
          </a:p>
          <a:p>
            <a:pPr lvl="1"/>
            <a:r>
              <a:rPr lang="sl-SI" dirty="0" smtClean="0"/>
              <a:t>Algoritem je učinkovit, ker teče hitro ne glede na število točk, ki ležijo na konveksni ovojnici.</a:t>
            </a:r>
          </a:p>
          <a:p>
            <a:r>
              <a:rPr lang="sl-SI" dirty="0" smtClean="0"/>
              <a:t>Slabosti:</a:t>
            </a:r>
          </a:p>
          <a:p>
            <a:pPr lvl="1"/>
            <a:r>
              <a:rPr lang="sl-SI" dirty="0" smtClean="0"/>
              <a:t>Algoritem ne moremo posplošiti v 3D in višje dimenzije.</a:t>
            </a:r>
          </a:p>
          <a:p>
            <a:r>
              <a:rPr lang="sl-SI" dirty="0" smtClean="0"/>
              <a:t>Pregled točk lahko izvajamo v smeri urinega kazalca ali pa v obratni smeri. Algoritem se malo razlikuje odvisno od izbire smeri gibanja. O tem nekoliko kasneje.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24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Grahamovega algoritma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Pregled točk bomo izvajali v smeri urinega kazalca.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60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290"/>
          </a:xfrm>
        </p:spPr>
        <p:txBody>
          <a:bodyPr/>
          <a:lstStyle/>
          <a:p>
            <a:r>
              <a:rPr lang="sl-SI" dirty="0" smtClean="0"/>
              <a:t>1. korak: Izbira </a:t>
            </a:r>
            <a:r>
              <a:rPr lang="sl-SI" dirty="0" err="1" smtClean="0"/>
              <a:t>pivotne</a:t>
            </a:r>
            <a:r>
              <a:rPr lang="sl-SI" dirty="0" smtClean="0"/>
              <a:t> točke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87606"/>
            <a:ext cx="8596668" cy="5008727"/>
          </a:xfrm>
        </p:spPr>
        <p:txBody>
          <a:bodyPr>
            <a:normAutofit/>
          </a:bodyPr>
          <a:lstStyle/>
          <a:p>
            <a:r>
              <a:rPr lang="sl-SI" dirty="0" smtClean="0"/>
              <a:t>Na množici točk (npr. M) poiščemo točko z najmanjšo y koordinato. V primeru, da je takih točk več, izberemo točko, ki ima hkrati tudi najmanjšo x koordinato. To točko označimo z P in jo imenujemo </a:t>
            </a:r>
            <a:r>
              <a:rPr lang="sl-SI" dirty="0" err="1" smtClean="0"/>
              <a:t>pivotna</a:t>
            </a:r>
            <a:r>
              <a:rPr lang="sl-SI" dirty="0" smtClean="0"/>
              <a:t> točka.</a:t>
            </a:r>
          </a:p>
          <a:p>
            <a:pPr marL="0" indent="0">
              <a:buNone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endParaRPr lang="sl-SI" dirty="0" smtClean="0"/>
          </a:p>
        </p:txBody>
      </p:sp>
      <p:pic>
        <p:nvPicPr>
          <p:cNvPr id="5" name="Slika 4"/>
          <p:cNvPicPr/>
          <p:nvPr/>
        </p:nvPicPr>
        <p:blipFill rotWithShape="1">
          <a:blip r:embed="rId3"/>
          <a:srcRect l="66468" t="29983" r="10053" b="45326"/>
          <a:stretch/>
        </p:blipFill>
        <p:spPr bwMode="auto">
          <a:xfrm>
            <a:off x="2566838" y="2906119"/>
            <a:ext cx="4817660" cy="2935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95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4983</TotalTime>
  <Words>1512</Words>
  <Application>Microsoft Office PowerPoint</Application>
  <PresentationFormat>Širokozaslonsko</PresentationFormat>
  <Paragraphs>191</Paragraphs>
  <Slides>48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48</vt:i4>
      </vt:variant>
    </vt:vector>
  </HeadingPairs>
  <TitlesOfParts>
    <vt:vector size="57" baseType="lpstr">
      <vt:lpstr>Arial</vt:lpstr>
      <vt:lpstr>Calibri</vt:lpstr>
      <vt:lpstr>Courier New</vt:lpstr>
      <vt:lpstr>MathJax_Main</vt:lpstr>
      <vt:lpstr>Times New Roman</vt:lpstr>
      <vt:lpstr>Trebuchet MS</vt:lpstr>
      <vt:lpstr>Wingdings</vt:lpstr>
      <vt:lpstr>Wingdings 3</vt:lpstr>
      <vt:lpstr>Gladko</vt:lpstr>
      <vt:lpstr>GRAHAMOV ALGORITEM  ZA KONVEKSNO OVOJNICO</vt:lpstr>
      <vt:lpstr>Konveksnost, konveksna množica</vt:lpstr>
      <vt:lpstr>Konveksna ovojnica/ogrinjača/lupina</vt:lpstr>
      <vt:lpstr>PowerPointova predstavitev</vt:lpstr>
      <vt:lpstr>„Primeri“ iskanja konveksne ovojnice</vt:lpstr>
      <vt:lpstr>Algoritmi za iskanje konveksne ovojnice</vt:lpstr>
      <vt:lpstr>Grahamov pregled/algoritem</vt:lpstr>
      <vt:lpstr>Opis Grahamovega algoritma</vt:lpstr>
      <vt:lpstr>1. korak: Izbira pivotne točke</vt:lpstr>
      <vt:lpstr>PowerPointova predstavitev</vt:lpstr>
      <vt:lpstr>2. korak: Povezovanje točk v mnogokotnik</vt:lpstr>
      <vt:lpstr>PowerPointova predstavitev</vt:lpstr>
      <vt:lpstr>3. korak: Grahamov pregled</vt:lpstr>
      <vt:lpstr>Levi in desni obrat</vt:lpstr>
      <vt:lpstr>Razlika pri algoritmu </vt:lpstr>
      <vt:lpstr>PowerPointova predstavitev</vt:lpstr>
      <vt:lpstr>PowerPointova predstavitev</vt:lpstr>
      <vt:lpstr>PowerPointova predstavitev</vt:lpstr>
      <vt:lpstr>Zadnji korak</vt:lpstr>
      <vt:lpstr>Psevdokoda Grahamovega algoritma</vt:lpstr>
      <vt:lpstr>Primer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Časovna zahtevnost Grahamovega algoritma</vt:lpstr>
      <vt:lpstr>Primerjava časovnih odvisnosti algoritmov</vt:lpstr>
      <vt:lpstr>Iskanje konveksne ovojnice v praksi</vt:lpstr>
      <vt:lpstr>PowerPointova predstavitev</vt:lpstr>
      <vt:lpstr>PowerPointova predstavitev</vt:lpstr>
      <vt:lpstr>Viri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GRAHAMOV ALGORITEM  ZA KONVEKSNO OVOJNICO</dc:title>
  <dc:creator>Andraž Svetelj</dc:creator>
  <cp:lastModifiedBy>Andraž Svetelj</cp:lastModifiedBy>
  <cp:revision>108</cp:revision>
  <cp:lastPrinted>2016-02-06T13:33:42Z</cp:lastPrinted>
  <dcterms:created xsi:type="dcterms:W3CDTF">2016-01-08T13:07:18Z</dcterms:created>
  <dcterms:modified xsi:type="dcterms:W3CDTF">2016-02-10T19:29:22Z</dcterms:modified>
</cp:coreProperties>
</file>