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6" r:id="rId5"/>
    <p:sldId id="259" r:id="rId6"/>
    <p:sldId id="264" r:id="rId7"/>
    <p:sldId id="261" r:id="rId8"/>
    <p:sldId id="267" r:id="rId9"/>
    <p:sldId id="268" r:id="rId10"/>
    <p:sldId id="260" r:id="rId11"/>
    <p:sldId id="265" r:id="rId1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02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9029-BE76-4C85-BE20-7289B63DAC9D}" type="datetimeFigureOut">
              <a:rPr lang="sl-SI" smtClean="0"/>
              <a:t>11.2.2016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C9195-FAF6-41BB-BD5C-86F80B0B1B0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9029-BE76-4C85-BE20-7289B63DAC9D}" type="datetimeFigureOut">
              <a:rPr lang="sl-SI" smtClean="0"/>
              <a:t>11.2.2016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C9195-FAF6-41BB-BD5C-86F80B0B1B0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9029-BE76-4C85-BE20-7289B63DAC9D}" type="datetimeFigureOut">
              <a:rPr lang="sl-SI" smtClean="0"/>
              <a:t>11.2.2016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C9195-FAF6-41BB-BD5C-86F80B0B1B0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9029-BE76-4C85-BE20-7289B63DAC9D}" type="datetimeFigureOut">
              <a:rPr lang="sl-SI" smtClean="0"/>
              <a:t>11.2.2016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C9195-FAF6-41BB-BD5C-86F80B0B1B0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9029-BE76-4C85-BE20-7289B63DAC9D}" type="datetimeFigureOut">
              <a:rPr lang="sl-SI" smtClean="0"/>
              <a:t>11.2.2016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C9195-FAF6-41BB-BD5C-86F80B0B1B0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9029-BE76-4C85-BE20-7289B63DAC9D}" type="datetimeFigureOut">
              <a:rPr lang="sl-SI" smtClean="0"/>
              <a:t>11.2.2016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C9195-FAF6-41BB-BD5C-86F80B0B1B0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9029-BE76-4C85-BE20-7289B63DAC9D}" type="datetimeFigureOut">
              <a:rPr lang="sl-SI" smtClean="0"/>
              <a:t>11.2.2016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C9195-FAF6-41BB-BD5C-86F80B0B1B0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9029-BE76-4C85-BE20-7289B63DAC9D}" type="datetimeFigureOut">
              <a:rPr lang="sl-SI" smtClean="0"/>
              <a:t>11.2.2016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C9195-FAF6-41BB-BD5C-86F80B0B1B0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9029-BE76-4C85-BE20-7289B63DAC9D}" type="datetimeFigureOut">
              <a:rPr lang="sl-SI" smtClean="0"/>
              <a:t>11.2.2016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C9195-FAF6-41BB-BD5C-86F80B0B1B0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9029-BE76-4C85-BE20-7289B63DAC9D}" type="datetimeFigureOut">
              <a:rPr lang="sl-SI" smtClean="0"/>
              <a:t>11.2.2016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C9195-FAF6-41BB-BD5C-86F80B0B1B0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9029-BE76-4C85-BE20-7289B63DAC9D}" type="datetimeFigureOut">
              <a:rPr lang="sl-SI" smtClean="0"/>
              <a:t>11.2.2016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C9195-FAF6-41BB-BD5C-86F80B0B1B0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69029-BE76-4C85-BE20-7289B63DAC9D}" type="datetimeFigureOut">
              <a:rPr lang="sl-SI" smtClean="0"/>
              <a:t>11.2.2016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C9195-FAF6-41BB-BD5C-86F80B0B1B07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datab.us/4Iy0RalrsXo" TargetMode="External"/><Relationship Id="rId3" Type="http://schemas.openxmlformats.org/officeDocument/2006/relationships/hyperlink" Target="https://www.researchgate.net/publication/209423960_A_Study_on_Contrast_and_Comparison_between_Bellman-Ford_algorithm_and_Dijkstra's_Algorithms" TargetMode="External"/><Relationship Id="rId7" Type="http://schemas.openxmlformats.org/officeDocument/2006/relationships/hyperlink" Target="https://www.youtube.com/watch?v=ZGaqiEgy97I" TargetMode="External"/><Relationship Id="rId2" Type="http://schemas.openxmlformats.org/officeDocument/2006/relationships/hyperlink" Target="https://en.wikipedia.org/wiki/Bellman%E2%80%93Ford_algorith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atab.us/Search/Popular+Shortest+path+problem+and+Bellman%E2%80%93Ford+algorithm+videos+PlayListIDPLtmtQ-7tmfUt-JDk7jnGUG1Iv_MtkmYtY" TargetMode="External"/><Relationship Id="rId5" Type="http://schemas.openxmlformats.org/officeDocument/2006/relationships/hyperlink" Target="http://www.geeksforgeeks.org/dynamic-programming-set-23-bellman-ford-algorithm/" TargetMode="External"/><Relationship Id="rId4" Type="http://schemas.openxmlformats.org/officeDocument/2006/relationships/hyperlink" Target="http://www.ijpttjournal.org/volume-5/IJPTT-V5P401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 smtClean="0"/>
              <a:t>Bellman</a:t>
            </a:r>
            <a:r>
              <a:rPr lang="sl-SI" dirty="0" smtClean="0"/>
              <a:t>-Ford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467544" y="3886200"/>
            <a:ext cx="8136904" cy="2639144"/>
          </a:xfrm>
        </p:spPr>
        <p:txBody>
          <a:bodyPr>
            <a:normAutofit/>
          </a:bodyPr>
          <a:lstStyle/>
          <a:p>
            <a:r>
              <a:rPr lang="sl-SI" dirty="0" smtClean="0"/>
              <a:t>“najkrajše poti iz enega vozlišča do vseh ostalih;</a:t>
            </a:r>
          </a:p>
          <a:p>
            <a:r>
              <a:rPr lang="sl-SI" dirty="0"/>
              <a:t>n</a:t>
            </a:r>
            <a:r>
              <a:rPr lang="sl-SI" dirty="0" smtClean="0"/>
              <a:t>egativni stroški;</a:t>
            </a:r>
          </a:p>
          <a:p>
            <a:r>
              <a:rPr lang="sl-SI" dirty="0"/>
              <a:t>s</a:t>
            </a:r>
            <a:r>
              <a:rPr lang="sl-SI" dirty="0" smtClean="0"/>
              <a:t>proščanje;</a:t>
            </a:r>
          </a:p>
          <a:p>
            <a:r>
              <a:rPr lang="sl-SI" dirty="0" smtClean="0"/>
              <a:t>1958”</a:t>
            </a:r>
            <a:endParaRPr lang="sl-SI" dirty="0"/>
          </a:p>
        </p:txBody>
      </p:sp>
      <p:sp>
        <p:nvSpPr>
          <p:cNvPr id="4" name="TextBox 3"/>
          <p:cNvSpPr txBox="1"/>
          <p:nvPr/>
        </p:nvSpPr>
        <p:spPr>
          <a:xfrm>
            <a:off x="827584" y="548680"/>
            <a:ext cx="1156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Nina </a:t>
            </a:r>
            <a:r>
              <a:rPr lang="sl-SI" dirty="0" err="1" smtClean="0"/>
              <a:t>Šetar</a:t>
            </a:r>
            <a:endParaRPr lang="sl-S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Zanimivosti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dirty="0" err="1" smtClean="0"/>
              <a:t>Yen</a:t>
            </a:r>
            <a:r>
              <a:rPr lang="sl-SI" sz="2800" dirty="0" smtClean="0"/>
              <a:t>, Jin Y. (1970</a:t>
            </a:r>
            <a:r>
              <a:rPr lang="sl-SI" sz="2800" dirty="0" smtClean="0"/>
              <a:t>)</a:t>
            </a:r>
          </a:p>
          <a:p>
            <a:pPr lvl="1"/>
            <a:r>
              <a:rPr lang="sl-SI" sz="2400" dirty="0" smtClean="0"/>
              <a:t>izboljšava</a:t>
            </a:r>
            <a:endParaRPr lang="sl-SI" sz="2400" dirty="0" smtClean="0"/>
          </a:p>
          <a:p>
            <a:endParaRPr lang="sl-SI" sz="2800" dirty="0"/>
          </a:p>
          <a:p>
            <a:endParaRPr lang="sl-SI" sz="2800" dirty="0" smtClean="0"/>
          </a:p>
          <a:p>
            <a:r>
              <a:rPr lang="sl-SI" sz="2800" dirty="0" err="1" smtClean="0"/>
              <a:t>Routing</a:t>
            </a:r>
            <a:r>
              <a:rPr lang="sl-SI" sz="2800" dirty="0" smtClean="0"/>
              <a:t> </a:t>
            </a:r>
            <a:r>
              <a:rPr lang="sl-SI" sz="2800" dirty="0" err="1" smtClean="0"/>
              <a:t>information</a:t>
            </a:r>
            <a:r>
              <a:rPr lang="sl-SI" sz="2800" dirty="0" smtClean="0"/>
              <a:t> </a:t>
            </a:r>
            <a:r>
              <a:rPr lang="sl-SI" sz="2800" dirty="0" err="1" smtClean="0"/>
              <a:t>protocol</a:t>
            </a:r>
            <a:r>
              <a:rPr lang="sl-SI" sz="2800" dirty="0" smtClean="0"/>
              <a:t> (RIP)</a:t>
            </a:r>
          </a:p>
          <a:p>
            <a:pPr lvl="1"/>
            <a:r>
              <a:rPr lang="sl-SI" sz="2400" dirty="0" smtClean="0"/>
              <a:t>Za izračun najkrajše poti</a:t>
            </a:r>
            <a:endParaRPr lang="sl-SI" sz="2400" dirty="0"/>
          </a:p>
          <a:p>
            <a:pPr>
              <a:buNone/>
            </a:pPr>
            <a:endParaRPr lang="sl-SI" sz="2000" b="1" dirty="0" smtClean="0"/>
          </a:p>
          <a:p>
            <a:endParaRPr lang="sl-SI" sz="2000" b="1" dirty="0"/>
          </a:p>
          <a:p>
            <a:pPr>
              <a:buNone/>
            </a:pPr>
            <a:endParaRPr lang="sl-SI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sl-SI" dirty="0" smtClean="0"/>
              <a:t>Literatura 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r>
              <a:rPr lang="sl-SI" u="sng" dirty="0">
                <a:hlinkClick r:id="rId2"/>
              </a:rPr>
              <a:t>https://en.wikipedia.org/wiki/Bellman%E2%80%93Ford_algorithm</a:t>
            </a:r>
            <a:endParaRPr lang="sl-SI" dirty="0"/>
          </a:p>
          <a:p>
            <a:r>
              <a:rPr lang="sl-SI" u="sng" dirty="0">
                <a:hlinkClick r:id="rId3"/>
              </a:rPr>
              <a:t>https://www.researchgate.net/publication/209423960_A_Study_on_Contrast_and_Comparison_between_Bellman-Ford_algorithm_and_Dijkstra's_Algorithms</a:t>
            </a:r>
            <a:r>
              <a:rPr lang="sl-SI" dirty="0"/>
              <a:t> </a:t>
            </a:r>
          </a:p>
          <a:p>
            <a:r>
              <a:rPr lang="sl-SI" u="sng" dirty="0">
                <a:hlinkClick r:id="rId4"/>
              </a:rPr>
              <a:t>http://www.ijpttjournal.org/volume-5/IJPTT-V5P401.pdf</a:t>
            </a:r>
            <a:r>
              <a:rPr lang="sl-SI" dirty="0"/>
              <a:t> </a:t>
            </a:r>
          </a:p>
          <a:p>
            <a:r>
              <a:rPr lang="sl-SI" u="sng" dirty="0">
                <a:hlinkClick r:id="rId5"/>
              </a:rPr>
              <a:t>http://www.geeksforgeeks.org/dynamic-programming-set-23-bellman-ford-algorithm/</a:t>
            </a:r>
            <a:r>
              <a:rPr lang="sl-SI" dirty="0"/>
              <a:t> </a:t>
            </a:r>
            <a:endParaRPr lang="sl-SI" dirty="0" smtClean="0"/>
          </a:p>
          <a:p>
            <a:endParaRPr lang="sl-SI" dirty="0"/>
          </a:p>
          <a:p>
            <a:pPr>
              <a:buNone/>
            </a:pPr>
            <a:r>
              <a:rPr lang="sl-SI" dirty="0" smtClean="0"/>
              <a:t>YOUTUBE:</a:t>
            </a:r>
            <a:endParaRPr lang="sl-SI" dirty="0"/>
          </a:p>
          <a:p>
            <a:r>
              <a:rPr lang="sl-SI" u="sng" dirty="0">
                <a:hlinkClick r:id="rId6"/>
              </a:rPr>
              <a:t>http://datab.us/Search/Popular%2BShortest%2Bpath%2Bproblem%2Band%2BBellman%E2%80%93Ford%2Balgorithm%2Bvideos%2BPlayListIDPLtmtQ-7tmfUt-JDk7jnGUG1Iv_MtkmYtY</a:t>
            </a:r>
            <a:r>
              <a:rPr lang="sl-SI" dirty="0"/>
              <a:t> </a:t>
            </a:r>
          </a:p>
          <a:p>
            <a:r>
              <a:rPr lang="sl-SI" u="sng" dirty="0">
                <a:hlinkClick r:id="rId7"/>
              </a:rPr>
              <a:t>https://www.youtube.com/watch?v=ZGaqiEgy97I</a:t>
            </a:r>
            <a:endParaRPr lang="sl-SI" dirty="0"/>
          </a:p>
          <a:p>
            <a:r>
              <a:rPr lang="sl-SI" u="sng" dirty="0">
                <a:hlinkClick r:id="rId8"/>
              </a:rPr>
              <a:t>http://datab.us/4Iy0RalrsXo#Topic%2018%20B%20Bellman-Ford%20and%20DAG%20Shortest%20Paths</a:t>
            </a:r>
            <a:r>
              <a:rPr lang="sl-SI" dirty="0"/>
              <a:t> 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 začetek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sl-SI" dirty="0" smtClean="0"/>
              <a:t>Mesečni opravki: 2 nakupa, nakazilo denarja, plačilo položnic</a:t>
            </a:r>
          </a:p>
          <a:p>
            <a:endParaRPr lang="sl-SI" dirty="0" smtClean="0"/>
          </a:p>
          <a:p>
            <a:r>
              <a:rPr lang="sl-SI" dirty="0" smtClean="0"/>
              <a:t>Kako izdelamo omrežje, s katerim bomo vedeli koliko časa potrebujemo do posamezne zgradbe?</a:t>
            </a:r>
          </a:p>
          <a:p>
            <a:endParaRPr lang="sl-SI" dirty="0"/>
          </a:p>
          <a:p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jeZBesedilom 5"/>
          <p:cNvSpPr txBox="1"/>
          <p:nvPr/>
        </p:nvSpPr>
        <p:spPr>
          <a:xfrm>
            <a:off x="899592" y="3933056"/>
            <a:ext cx="74168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l-SI" dirty="0" smtClean="0"/>
              <a:t>X: položaj, kjer smo</a:t>
            </a:r>
            <a:endParaRPr lang="sl-SI" dirty="0"/>
          </a:p>
          <a:p>
            <a:pPr lvl="0"/>
            <a:r>
              <a:rPr lang="sl-SI" dirty="0"/>
              <a:t>P: pošta</a:t>
            </a:r>
          </a:p>
          <a:p>
            <a:pPr lvl="0"/>
            <a:r>
              <a:rPr lang="sl-SI" dirty="0"/>
              <a:t>B: banka</a:t>
            </a:r>
          </a:p>
          <a:p>
            <a:pPr lvl="0"/>
            <a:r>
              <a:rPr lang="sl-SI" dirty="0"/>
              <a:t>Z: železniška postaja</a:t>
            </a:r>
          </a:p>
          <a:p>
            <a:pPr lvl="0"/>
            <a:r>
              <a:rPr lang="sl-SI" dirty="0"/>
              <a:t>A: avtobusna </a:t>
            </a:r>
            <a:r>
              <a:rPr lang="sl-SI" dirty="0" smtClean="0"/>
              <a:t>postaja</a:t>
            </a:r>
          </a:p>
          <a:p>
            <a:pPr lvl="0"/>
            <a:endParaRPr lang="sl-SI" dirty="0"/>
          </a:p>
          <a:p>
            <a:pPr lvl="0"/>
            <a:r>
              <a:rPr lang="sl-SI" dirty="0"/>
              <a:t>Teže povezav pomenijo čas, ki ga </a:t>
            </a:r>
            <a:r>
              <a:rPr lang="sl-SI" dirty="0" smtClean="0"/>
              <a:t>porabimo, </a:t>
            </a:r>
            <a:r>
              <a:rPr lang="sl-SI" dirty="0"/>
              <a:t>da </a:t>
            </a:r>
            <a:r>
              <a:rPr lang="sl-SI" dirty="0" smtClean="0"/>
              <a:t>pridemo </a:t>
            </a:r>
            <a:r>
              <a:rPr lang="sl-SI" dirty="0"/>
              <a:t>iz ene točke v drugo.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476672"/>
            <a:ext cx="6191250" cy="33432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sl-SI" sz="2800" dirty="0" smtClean="0"/>
              <a:t>Rešitev začetnega problema</a:t>
            </a:r>
            <a:endParaRPr lang="sl-SI" sz="2800" dirty="0"/>
          </a:p>
        </p:txBody>
      </p:sp>
      <p:pic>
        <p:nvPicPr>
          <p:cNvPr id="4" name="Ograda vsebine 3"/>
          <p:cNvPicPr>
            <a:picLocks noGrp="1"/>
          </p:cNvPicPr>
          <p:nvPr>
            <p:ph idx="1"/>
          </p:nvPr>
        </p:nvPicPr>
        <p:blipFill>
          <a:blip r:embed="rId2" cstate="print"/>
          <a:srcRect r="15094"/>
          <a:stretch>
            <a:fillRect/>
          </a:stretch>
        </p:blipFill>
        <p:spPr bwMode="auto">
          <a:xfrm>
            <a:off x="611560" y="1052736"/>
            <a:ext cx="7322618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sl-SI" dirty="0" err="1" smtClean="0"/>
              <a:t>Bellman</a:t>
            </a:r>
            <a:r>
              <a:rPr lang="sl-SI" dirty="0" smtClean="0"/>
              <a:t>-Ford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51520" y="1052736"/>
            <a:ext cx="8892480" cy="5805264"/>
          </a:xfrm>
        </p:spPr>
        <p:txBody>
          <a:bodyPr>
            <a:normAutofit/>
          </a:bodyPr>
          <a:lstStyle/>
          <a:p>
            <a:r>
              <a:rPr lang="sl-SI" sz="2400" dirty="0" smtClean="0"/>
              <a:t>V danem obteženem in usmerjenem grafu </a:t>
            </a:r>
            <a:r>
              <a:rPr lang="sl-SI" sz="2400" i="1" dirty="0" smtClean="0"/>
              <a:t>G = (V, E)</a:t>
            </a:r>
            <a:r>
              <a:rPr lang="sl-SI" sz="2400" dirty="0" smtClean="0"/>
              <a:t> </a:t>
            </a:r>
            <a:r>
              <a:rPr lang="sl-SI" sz="2400" dirty="0" smtClean="0"/>
              <a:t>(uteži </a:t>
            </a:r>
            <a:r>
              <a:rPr lang="sl-SI" sz="2400" i="1" dirty="0" smtClean="0"/>
              <a:t>c</a:t>
            </a:r>
            <a:r>
              <a:rPr lang="sl-SI" sz="2400" dirty="0" smtClean="0"/>
              <a:t> lahko tudi negativne) </a:t>
            </a:r>
            <a:r>
              <a:rPr lang="sl-SI" dirty="0" smtClean="0"/>
              <a:t>najde vse najkrajše poti iz točke </a:t>
            </a:r>
            <a:r>
              <a:rPr lang="sl-SI" i="1" dirty="0" smtClean="0"/>
              <a:t>s</a:t>
            </a:r>
            <a:r>
              <a:rPr lang="sl-SI" dirty="0" smtClean="0"/>
              <a:t>.</a:t>
            </a:r>
            <a:endParaRPr lang="sl-SI" sz="1100" dirty="0" smtClean="0"/>
          </a:p>
          <a:p>
            <a:endParaRPr lang="sl-SI" sz="1100" dirty="0" smtClean="0"/>
          </a:p>
          <a:p>
            <a:r>
              <a:rPr lang="sl-SI" sz="2400" dirty="0" smtClean="0"/>
              <a:t>Izbira primerne povezave (take, ki zmanjšajo težo najkrajše poti) do vseh vozlišč   (|V(G)-1|)-krat</a:t>
            </a:r>
          </a:p>
          <a:p>
            <a:endParaRPr lang="sl-SI" sz="1100" dirty="0" smtClean="0"/>
          </a:p>
          <a:p>
            <a:r>
              <a:rPr lang="sl-SI" sz="2400" dirty="0" smtClean="0"/>
              <a:t>Problem je, če graf vsebuje negativne cikle dosegljive iz s</a:t>
            </a:r>
          </a:p>
          <a:p>
            <a:endParaRPr lang="sl-SI" sz="1100" dirty="0" smtClean="0"/>
          </a:p>
          <a:p>
            <a:pPr lvl="1"/>
            <a:r>
              <a:rPr lang="sl-SI" sz="2000" dirty="0" smtClean="0"/>
              <a:t>Kot rezultat v primeru, ko v grafu ni negativnega cikla, vrne logično vrednost </a:t>
            </a:r>
            <a:r>
              <a:rPr lang="sl-SI" sz="2000" b="1" dirty="0" smtClean="0"/>
              <a:t>true</a:t>
            </a:r>
            <a:r>
              <a:rPr lang="sl-SI" sz="2000" dirty="0" smtClean="0"/>
              <a:t> (pri tem izračuna razdalje in drevo najkrajših poti, podano prek tabele prednikov)</a:t>
            </a:r>
          </a:p>
          <a:p>
            <a:endParaRPr lang="sl-SI" sz="1100" dirty="0" smtClean="0"/>
          </a:p>
          <a:p>
            <a:pPr lvl="1"/>
            <a:r>
              <a:rPr lang="sl-SI" sz="2000" dirty="0"/>
              <a:t>S</a:t>
            </a:r>
            <a:r>
              <a:rPr lang="sl-SI" sz="2000" dirty="0" smtClean="0"/>
              <a:t>icer vrne </a:t>
            </a:r>
            <a:r>
              <a:rPr lang="sl-SI" sz="2000" b="1" dirty="0" smtClean="0"/>
              <a:t>false</a:t>
            </a:r>
            <a:r>
              <a:rPr lang="sl-SI" sz="2000" dirty="0" smtClean="0"/>
              <a:t>.</a:t>
            </a:r>
          </a:p>
          <a:p>
            <a:endParaRPr lang="sl-SI" sz="1100" dirty="0" smtClean="0"/>
          </a:p>
          <a:p>
            <a:r>
              <a:rPr lang="sl-SI" sz="2400" dirty="0" smtClean="0"/>
              <a:t>Je najhitrejši znan algoritem za splošne grafe (polinomski času).</a:t>
            </a:r>
          </a:p>
          <a:p>
            <a:endParaRPr lang="sl-SI" sz="1100" dirty="0" smtClean="0"/>
          </a:p>
          <a:p>
            <a:r>
              <a:rPr lang="sl-SI" sz="2400" dirty="0" smtClean="0"/>
              <a:t>Časovna zahtevnost: O(|V||E|)</a:t>
            </a:r>
          </a:p>
          <a:p>
            <a:endParaRPr lang="sl-SI" sz="2400" dirty="0" smtClean="0"/>
          </a:p>
          <a:p>
            <a:endParaRPr lang="sl-SI" sz="2400" dirty="0" smtClean="0"/>
          </a:p>
          <a:p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59735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l-SI" sz="3500" b="1" dirty="0" smtClean="0"/>
              <a:t>BELLMAN-FORD(G, c, s)</a:t>
            </a:r>
          </a:p>
          <a:p>
            <a:pPr>
              <a:buNone/>
            </a:pPr>
            <a:r>
              <a:rPr lang="sl-SI" dirty="0" smtClean="0"/>
              <a:t>1		</a:t>
            </a:r>
            <a:r>
              <a:rPr lang="sl-SI" dirty="0" err="1" smtClean="0"/>
              <a:t>Initialize</a:t>
            </a:r>
            <a:r>
              <a:rPr lang="sl-SI" dirty="0" smtClean="0"/>
              <a:t> SINGLE-SOURCE(G, s)</a:t>
            </a:r>
          </a:p>
          <a:p>
            <a:pPr>
              <a:buNone/>
            </a:pPr>
            <a:r>
              <a:rPr lang="sl-SI" dirty="0" smtClean="0"/>
              <a:t>2		</a:t>
            </a:r>
            <a:r>
              <a:rPr lang="sl-SI" dirty="0" err="1" smtClean="0"/>
              <a:t>for</a:t>
            </a:r>
            <a:r>
              <a:rPr lang="sl-SI" dirty="0" smtClean="0"/>
              <a:t> i = 1 to |</a:t>
            </a:r>
            <a:r>
              <a:rPr lang="sl-SI" dirty="0" err="1" smtClean="0"/>
              <a:t>G.V</a:t>
            </a:r>
            <a:r>
              <a:rPr lang="sl-SI" dirty="0" smtClean="0"/>
              <a:t>| - 1</a:t>
            </a:r>
          </a:p>
          <a:p>
            <a:pPr>
              <a:buNone/>
            </a:pPr>
            <a:r>
              <a:rPr lang="sl-SI" dirty="0" smtClean="0"/>
              <a:t>3			</a:t>
            </a:r>
            <a:r>
              <a:rPr lang="sl-SI" dirty="0" err="1" smtClean="0"/>
              <a:t>for</a:t>
            </a:r>
            <a:r>
              <a:rPr lang="sl-SI" dirty="0" smtClean="0"/>
              <a:t> </a:t>
            </a:r>
            <a:r>
              <a:rPr lang="sl-SI" dirty="0" err="1" smtClean="0"/>
              <a:t>each</a:t>
            </a:r>
            <a:r>
              <a:rPr lang="sl-SI" dirty="0" smtClean="0"/>
              <a:t> </a:t>
            </a:r>
            <a:r>
              <a:rPr lang="sl-SI" dirty="0" err="1" smtClean="0"/>
              <a:t>edge</a:t>
            </a:r>
            <a:r>
              <a:rPr lang="sl-SI" dirty="0" smtClean="0"/>
              <a:t>(u, v) 𝟄 </a:t>
            </a:r>
            <a:r>
              <a:rPr lang="sl-SI" dirty="0" err="1" smtClean="0"/>
              <a:t>G.E</a:t>
            </a:r>
            <a:endParaRPr lang="sl-SI" dirty="0" smtClean="0"/>
          </a:p>
          <a:p>
            <a:pPr>
              <a:buNone/>
            </a:pPr>
            <a:r>
              <a:rPr lang="sl-SI" dirty="0" smtClean="0"/>
              <a:t>4				RELAX(u, v, c)</a:t>
            </a:r>
          </a:p>
          <a:p>
            <a:pPr>
              <a:buNone/>
            </a:pPr>
            <a:r>
              <a:rPr lang="sl-SI" dirty="0" smtClean="0"/>
              <a:t>5		</a:t>
            </a:r>
            <a:r>
              <a:rPr lang="sl-SI" dirty="0" err="1" smtClean="0"/>
              <a:t>for</a:t>
            </a:r>
            <a:r>
              <a:rPr lang="sl-SI" dirty="0" smtClean="0"/>
              <a:t> </a:t>
            </a:r>
            <a:r>
              <a:rPr lang="sl-SI" dirty="0" err="1" smtClean="0"/>
              <a:t>each</a:t>
            </a:r>
            <a:r>
              <a:rPr lang="sl-SI" dirty="0" smtClean="0"/>
              <a:t> </a:t>
            </a:r>
            <a:r>
              <a:rPr lang="sl-SI" dirty="0" err="1" smtClean="0"/>
              <a:t>edge</a:t>
            </a:r>
            <a:r>
              <a:rPr lang="sl-SI" dirty="0" smtClean="0"/>
              <a:t> (u, v) 𝟄 </a:t>
            </a:r>
            <a:r>
              <a:rPr lang="sl-SI" dirty="0" err="1" smtClean="0"/>
              <a:t>G.E</a:t>
            </a:r>
            <a:endParaRPr lang="sl-SI" dirty="0" smtClean="0"/>
          </a:p>
          <a:p>
            <a:pPr>
              <a:buNone/>
            </a:pPr>
            <a:r>
              <a:rPr lang="sl-SI" dirty="0" smtClean="0"/>
              <a:t>6			</a:t>
            </a:r>
            <a:r>
              <a:rPr lang="sl-SI" dirty="0" err="1" smtClean="0"/>
              <a:t>if</a:t>
            </a:r>
            <a:r>
              <a:rPr lang="sl-SI" dirty="0" smtClean="0"/>
              <a:t> </a:t>
            </a:r>
            <a:r>
              <a:rPr lang="sl-SI" dirty="0" err="1" smtClean="0"/>
              <a:t>v.d</a:t>
            </a:r>
            <a:r>
              <a:rPr lang="sl-SI" dirty="0" smtClean="0"/>
              <a:t> &gt; </a:t>
            </a:r>
            <a:r>
              <a:rPr lang="sl-SI" dirty="0" err="1" smtClean="0"/>
              <a:t>u.d</a:t>
            </a:r>
            <a:r>
              <a:rPr lang="sl-SI" dirty="0" smtClean="0"/>
              <a:t> + c(u, v) </a:t>
            </a:r>
          </a:p>
          <a:p>
            <a:pPr>
              <a:buNone/>
            </a:pPr>
            <a:r>
              <a:rPr lang="sl-SI" dirty="0" smtClean="0"/>
              <a:t>7				</a:t>
            </a:r>
            <a:r>
              <a:rPr lang="sl-SI" dirty="0" err="1" smtClean="0"/>
              <a:t>return</a:t>
            </a:r>
            <a:r>
              <a:rPr lang="sl-SI" dirty="0" smtClean="0"/>
              <a:t> FALSE</a:t>
            </a:r>
          </a:p>
          <a:p>
            <a:pPr marL="514350" indent="-514350">
              <a:buAutoNum type="arabicPlain" startAt="8"/>
            </a:pPr>
            <a:r>
              <a:rPr lang="sl-SI" dirty="0" smtClean="0"/>
              <a:t> 	</a:t>
            </a:r>
            <a:r>
              <a:rPr lang="sl-SI" dirty="0" err="1" smtClean="0"/>
              <a:t>return</a:t>
            </a:r>
            <a:r>
              <a:rPr lang="sl-SI" dirty="0" smtClean="0"/>
              <a:t> TRUE </a:t>
            </a:r>
          </a:p>
          <a:p>
            <a:pPr marL="514350" indent="-514350">
              <a:buAutoNum type="arabicPlain" startAt="8"/>
            </a:pPr>
            <a:endParaRPr lang="sl-SI" dirty="0" smtClean="0"/>
          </a:p>
          <a:p>
            <a:pPr marL="514350" indent="-514350">
              <a:buNone/>
            </a:pPr>
            <a:r>
              <a:rPr lang="sl-SI" sz="3500" b="1" dirty="0" smtClean="0"/>
              <a:t>RELAX(u, v, c)</a:t>
            </a:r>
          </a:p>
          <a:p>
            <a:pPr marL="514350" indent="-514350">
              <a:buAutoNum type="arabicPlain"/>
            </a:pPr>
            <a:r>
              <a:rPr lang="sl-SI" dirty="0" smtClean="0"/>
              <a:t>     </a:t>
            </a:r>
            <a:r>
              <a:rPr lang="sl-SI" dirty="0" err="1"/>
              <a:t>i</a:t>
            </a:r>
            <a:r>
              <a:rPr lang="sl-SI" dirty="0" err="1" smtClean="0"/>
              <a:t>f</a:t>
            </a:r>
            <a:r>
              <a:rPr lang="sl-SI" dirty="0" smtClean="0"/>
              <a:t> </a:t>
            </a:r>
            <a:r>
              <a:rPr lang="sl-SI" dirty="0" err="1" smtClean="0"/>
              <a:t>v.d</a:t>
            </a:r>
            <a:r>
              <a:rPr lang="sl-SI" dirty="0" smtClean="0"/>
              <a:t> &gt; </a:t>
            </a:r>
            <a:r>
              <a:rPr lang="sl-SI" dirty="0" err="1" smtClean="0"/>
              <a:t>u.d</a:t>
            </a:r>
            <a:r>
              <a:rPr lang="sl-SI" dirty="0" smtClean="0"/>
              <a:t> + c(u, v)</a:t>
            </a:r>
          </a:p>
          <a:p>
            <a:pPr marL="514350" indent="-514350">
              <a:buAutoNum type="arabicPlain"/>
            </a:pPr>
            <a:r>
              <a:rPr lang="sl-SI" dirty="0"/>
              <a:t> </a:t>
            </a:r>
            <a:r>
              <a:rPr lang="sl-SI" dirty="0" smtClean="0"/>
              <a:t> 	          </a:t>
            </a:r>
            <a:r>
              <a:rPr lang="sl-SI" dirty="0" err="1" smtClean="0"/>
              <a:t>v.d</a:t>
            </a:r>
            <a:r>
              <a:rPr lang="sl-SI" dirty="0" smtClean="0"/>
              <a:t> = </a:t>
            </a:r>
            <a:r>
              <a:rPr lang="sl-SI" dirty="0" err="1" smtClean="0"/>
              <a:t>u.d</a:t>
            </a:r>
            <a:r>
              <a:rPr lang="sl-SI" dirty="0" smtClean="0"/>
              <a:t> + c(u, v)</a:t>
            </a:r>
          </a:p>
          <a:p>
            <a:pPr marL="514350" indent="-514350">
              <a:buAutoNum type="arabicPlain"/>
            </a:pPr>
            <a:r>
              <a:rPr lang="sl-SI" dirty="0"/>
              <a:t> </a:t>
            </a:r>
            <a:r>
              <a:rPr lang="sl-SI" dirty="0" smtClean="0"/>
              <a:t> 	          v.</a:t>
            </a:r>
            <a:r>
              <a:rPr lang="el-GR" dirty="0" smtClean="0"/>
              <a:t>π</a:t>
            </a:r>
            <a:r>
              <a:rPr lang="sl-SI" dirty="0" smtClean="0"/>
              <a:t> = u</a:t>
            </a:r>
            <a:endParaRPr lang="sl-SI" dirty="0"/>
          </a:p>
          <a:p>
            <a:pPr marL="514350" indent="-514350">
              <a:buAutoNum type="arabicPlain" startAt="8"/>
            </a:pPr>
            <a:endParaRPr lang="sl-SI" dirty="0" smtClean="0"/>
          </a:p>
        </p:txBody>
      </p:sp>
      <p:pic>
        <p:nvPicPr>
          <p:cNvPr id="4" name="Slika 3" descr="g1.png"/>
          <p:cNvPicPr>
            <a:picLocks noChangeAspect="1"/>
          </p:cNvPicPr>
          <p:nvPr/>
        </p:nvPicPr>
        <p:blipFill>
          <a:blip r:embed="rId2" cstate="print">
            <a:lum contrast="40000"/>
          </a:blip>
          <a:stretch>
            <a:fillRect/>
          </a:stretch>
        </p:blipFill>
        <p:spPr>
          <a:xfrm>
            <a:off x="5508104" y="2996952"/>
            <a:ext cx="3456384" cy="276510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368152"/>
          </a:xfrm>
        </p:spPr>
        <p:txBody>
          <a:bodyPr>
            <a:normAutofit fontScale="90000"/>
          </a:bodyPr>
          <a:lstStyle/>
          <a:p>
            <a:r>
              <a:rPr lang="sl-SI" b="1" dirty="0"/>
              <a:t>Primer</a:t>
            </a:r>
            <a:r>
              <a:rPr lang="sl-SI" b="1" dirty="0" smtClean="0"/>
              <a:t>: </a:t>
            </a:r>
            <a:br>
              <a:rPr lang="sl-SI" b="1" dirty="0" smtClean="0"/>
            </a:br>
            <a:r>
              <a:rPr lang="sl-SI" sz="2200" dirty="0" smtClean="0"/>
              <a:t>Kako </a:t>
            </a:r>
            <a:r>
              <a:rPr lang="sl-SI" sz="2200" dirty="0"/>
              <a:t>priti od točke B do vseh ostalih?</a:t>
            </a: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  <p:pic>
        <p:nvPicPr>
          <p:cNvPr id="4" name="Ograda vsebine 3"/>
          <p:cNvPicPr>
            <a:picLocks noGrp="1"/>
          </p:cNvPicPr>
          <p:nvPr>
            <p:ph idx="1"/>
          </p:nvPr>
        </p:nvPicPr>
        <p:blipFill>
          <a:blip r:embed="rId2" cstate="print"/>
          <a:srcRect l="32017" t="34039" r="37288" b="24782"/>
          <a:stretch>
            <a:fillRect/>
          </a:stretch>
        </p:blipFill>
        <p:spPr bwMode="auto">
          <a:xfrm>
            <a:off x="827584" y="1673424"/>
            <a:ext cx="6840760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Rešitev primera</a:t>
            </a:r>
            <a:endParaRPr lang="sl-SI" dirty="0"/>
          </a:p>
        </p:txBody>
      </p:sp>
      <p:pic>
        <p:nvPicPr>
          <p:cNvPr id="4" name="Ograda vsebine 3"/>
          <p:cNvPicPr>
            <a:picLocks noGrp="1"/>
          </p:cNvPicPr>
          <p:nvPr>
            <p:ph idx="1"/>
          </p:nvPr>
        </p:nvPicPr>
        <p:blipFill>
          <a:blip r:embed="rId2" cstate="print"/>
          <a:srcRect l="5944" r="15222"/>
          <a:stretch>
            <a:fillRect/>
          </a:stretch>
        </p:blipFill>
        <p:spPr bwMode="auto">
          <a:xfrm>
            <a:off x="1115616" y="1196752"/>
            <a:ext cx="6984776" cy="5400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 primerjavo</a:t>
            </a:r>
            <a:endParaRPr lang="sl-SI" dirty="0"/>
          </a:p>
        </p:txBody>
      </p:sp>
      <p:pic>
        <p:nvPicPr>
          <p:cNvPr id="4" name="Ograda vsebine 3"/>
          <p:cNvPicPr>
            <a:picLocks noGrp="1"/>
          </p:cNvPicPr>
          <p:nvPr>
            <p:ph idx="1"/>
          </p:nvPr>
        </p:nvPicPr>
        <p:blipFill>
          <a:blip r:embed="rId2" cstate="print"/>
          <a:srcRect l="48756" t="29784" r="18372" b="34722"/>
          <a:stretch>
            <a:fillRect/>
          </a:stretch>
        </p:blipFill>
        <p:spPr bwMode="auto">
          <a:xfrm>
            <a:off x="1115616" y="1412776"/>
            <a:ext cx="6768751" cy="4752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oljeZBesedilom 4"/>
          <p:cNvSpPr txBox="1"/>
          <p:nvPr/>
        </p:nvSpPr>
        <p:spPr>
          <a:xfrm>
            <a:off x="827584" y="6453336"/>
            <a:ext cx="766427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900" dirty="0"/>
              <a:t>https://www.researchgate.net/publication/209423960_A_Study_on_Contrast_and_Comparison_between_Bellman-Ford_algorithm_and_Dijkstra's_Algorithms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</TotalTime>
  <Words>265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Officeova tema</vt:lpstr>
      <vt:lpstr>Bellman-Ford</vt:lpstr>
      <vt:lpstr>Za začetek</vt:lpstr>
      <vt:lpstr>PowerPoint Presentation</vt:lpstr>
      <vt:lpstr>Rešitev začetnega problema</vt:lpstr>
      <vt:lpstr>Bellman-Ford</vt:lpstr>
      <vt:lpstr>PowerPoint Presentation</vt:lpstr>
      <vt:lpstr>Primer:  Kako priti od točke B do vseh ostalih? </vt:lpstr>
      <vt:lpstr>Rešitev primera</vt:lpstr>
      <vt:lpstr>Za primerjavo</vt:lpstr>
      <vt:lpstr>Zanimivosti</vt:lpstr>
      <vt:lpstr>Literatura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Bellman-Ford</dc:title>
  <dc:creator>Nina</dc:creator>
  <cp:lastModifiedBy>Nina Šetar</cp:lastModifiedBy>
  <cp:revision>7</cp:revision>
  <dcterms:created xsi:type="dcterms:W3CDTF">2016-02-10T06:56:12Z</dcterms:created>
  <dcterms:modified xsi:type="dcterms:W3CDTF">2016-02-11T07:19:53Z</dcterms:modified>
</cp:coreProperties>
</file>