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56" r:id="rId2"/>
    <p:sldId id="264" r:id="rId3"/>
    <p:sldId id="286" r:id="rId4"/>
    <p:sldId id="262" r:id="rId5"/>
    <p:sldId id="263" r:id="rId6"/>
    <p:sldId id="273" r:id="rId7"/>
    <p:sldId id="258" r:id="rId8"/>
    <p:sldId id="266" r:id="rId9"/>
    <p:sldId id="285" r:id="rId10"/>
    <p:sldId id="268" r:id="rId11"/>
    <p:sldId id="274" r:id="rId12"/>
    <p:sldId id="275" r:id="rId13"/>
    <p:sldId id="276" r:id="rId14"/>
    <p:sldId id="270" r:id="rId15"/>
    <p:sldId id="277" r:id="rId16"/>
    <p:sldId id="278" r:id="rId17"/>
    <p:sldId id="279" r:id="rId18"/>
    <p:sldId id="280" r:id="rId19"/>
    <p:sldId id="281" r:id="rId20"/>
    <p:sldId id="282" r:id="rId21"/>
    <p:sldId id="284" r:id="rId22"/>
    <p:sldId id="272" r:id="rId23"/>
    <p:sldId id="288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45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01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12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87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42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67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6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8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3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4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4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96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-tree" TargetMode="External"/><Relationship Id="rId2" Type="http://schemas.openxmlformats.org/officeDocument/2006/relationships/hyperlink" Target="http://wiki.fmf.uni-lj.si/wiki/B-drev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kar.fmf.uni-lj.si/www/osebno/OpravljeneDiplome/DIPLOMSKA%20NALOGA_renata_jere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B-drevo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25038" y="3323724"/>
            <a:ext cx="7543800" cy="2189747"/>
          </a:xfrm>
        </p:spPr>
        <p:txBody>
          <a:bodyPr>
            <a:normAutofit fontScale="55000" lnSpcReduction="20000"/>
          </a:bodyPr>
          <a:lstStyle/>
          <a:p>
            <a:r>
              <a:rPr lang="sl-SI" dirty="0" smtClean="0"/>
              <a:t>Seminarska naloga</a:t>
            </a:r>
          </a:p>
          <a:p>
            <a:r>
              <a:rPr lang="sl-SI" dirty="0" smtClean="0"/>
              <a:t>pri predmetu Računalništvo 1</a:t>
            </a:r>
          </a:p>
          <a:p>
            <a:pPr algn="r"/>
            <a:endParaRPr lang="sl-SI" dirty="0" smtClean="0"/>
          </a:p>
          <a:p>
            <a:pPr algn="r"/>
            <a:endParaRPr lang="sl-SI" dirty="0" smtClean="0"/>
          </a:p>
          <a:p>
            <a:pPr algn="r"/>
            <a:r>
              <a:rPr lang="sl-SI" dirty="0" smtClean="0"/>
              <a:t>Jernej Krum</a:t>
            </a:r>
          </a:p>
          <a:p>
            <a:pPr algn="r"/>
            <a:r>
              <a:rPr lang="sl-SI" dirty="0" smtClean="0"/>
              <a:t>FMF,</a:t>
            </a:r>
          </a:p>
          <a:p>
            <a:pPr algn="r"/>
            <a:r>
              <a:rPr lang="sl-SI" dirty="0" smtClean="0"/>
              <a:t>Ljubljana, FEBRUAR 2016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227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1668" y="417828"/>
            <a:ext cx="7543800" cy="1088068"/>
          </a:xfrm>
        </p:spPr>
        <p:txBody>
          <a:bodyPr/>
          <a:lstStyle/>
          <a:p>
            <a:r>
              <a:rPr lang="sl-SI" dirty="0" smtClean="0"/>
              <a:t>Vstavljanje elementa v B-drevo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Elemente vedno vstavljamo v liste (najprej izvedemo iskanje elementa)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Vstavljanje odvisno od števila elementov v vozlišču: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400" dirty="0"/>
              <a:t>1)Vozlišče vsebuje </a:t>
            </a:r>
            <a:r>
              <a:rPr lang="sl-SI" sz="2400" dirty="0" smtClean="0"/>
              <a:t>manj kot m-1 </a:t>
            </a:r>
            <a:r>
              <a:rPr lang="sl-SI" sz="2400" dirty="0"/>
              <a:t>elementov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400" dirty="0"/>
              <a:t>2)Vozlišče je </a:t>
            </a:r>
            <a:r>
              <a:rPr lang="sl-SI" sz="2400" dirty="0" smtClean="0"/>
              <a:t>polno:</a:t>
            </a: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1600" dirty="0"/>
              <a:t>Razbijemo vozlišče na tri dele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26949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2960" y="1288103"/>
            <a:ext cx="7543800" cy="1088068"/>
          </a:xfrm>
        </p:spPr>
        <p:txBody>
          <a:bodyPr>
            <a:normAutofit fontScale="90000"/>
          </a:bodyPr>
          <a:lstStyle/>
          <a:p>
            <a:r>
              <a:rPr lang="sl-SI" dirty="0"/>
              <a:t>Vstavljanje </a:t>
            </a:r>
            <a:r>
              <a:rPr lang="sl-SI" dirty="0" smtClean="0"/>
              <a:t>–</a:t>
            </a:r>
            <a:br>
              <a:rPr lang="sl-SI" dirty="0" smtClean="0"/>
            </a:br>
            <a:r>
              <a:rPr lang="sl-SI" dirty="0" smtClean="0"/>
              <a:t> </a:t>
            </a:r>
            <a:r>
              <a:rPr lang="sl-SI" dirty="0"/>
              <a:t>1)Vozlišče vsebuje manj kot m-1 elementov</a:t>
            </a:r>
            <a:br>
              <a:rPr lang="sl-SI" dirty="0"/>
            </a:b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761" y="2927350"/>
            <a:ext cx="9245241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708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</a:t>
            </a:r>
            <a:br>
              <a:rPr lang="sl-SI" dirty="0" smtClean="0"/>
            </a:br>
            <a:r>
              <a:rPr lang="sl-SI" dirty="0" smtClean="0"/>
              <a:t>2) Vozlišče je polno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23" y="2953543"/>
            <a:ext cx="9037378" cy="163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452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</a:t>
            </a:r>
            <a:br>
              <a:rPr lang="sl-SI" dirty="0" smtClean="0"/>
            </a:br>
            <a:r>
              <a:rPr lang="sl-SI" dirty="0" smtClean="0"/>
              <a:t>2) Vozlišče je polno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78" y="2665096"/>
            <a:ext cx="7429482" cy="259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89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7314" y="308610"/>
            <a:ext cx="7543800" cy="1088068"/>
          </a:xfrm>
        </p:spPr>
        <p:txBody>
          <a:bodyPr/>
          <a:lstStyle/>
          <a:p>
            <a:r>
              <a:rPr lang="sl-SI" dirty="0" smtClean="0"/>
              <a:t>Brisanje elementa iz B-drevesa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87681" y="1845734"/>
            <a:ext cx="7879080" cy="420149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1800"/>
              <a:t>Brišemo </a:t>
            </a:r>
            <a:r>
              <a:rPr lang="sl-SI" sz="1800" smtClean="0"/>
              <a:t> </a:t>
            </a:r>
            <a:r>
              <a:rPr lang="sl-SI" sz="1800" dirty="0"/>
              <a:t>(izvedemo iskanje elementa)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1800" dirty="0"/>
              <a:t>Ločimo primere: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l-SI" sz="1500" dirty="0"/>
              <a:t>1) Če je element v listu, ga izbrišemo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l-SI" sz="1500" dirty="0"/>
              <a:t>2)Sicer je v notranjem vozlišču: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l-SI" sz="1200" dirty="0"/>
              <a:t>Nadomestimo ga s predhodnikom ali naslednikom, pri tem pazimo na minimalno število elementov ( vsaj m/2 –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1800" dirty="0"/>
              <a:t>Če imamo v kakšnem vozlišču potem premalo elementov pa moramo drevo preurediti: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l-SI" sz="1500" dirty="0"/>
              <a:t>2a)Če eden izmed bratov vsebuje več kot minimalno število elementov, potem prestavimo en element v očeta, element iz očeta pa v vozlišče, ki ima premalo elementov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l-SI" sz="1500" dirty="0"/>
              <a:t>2b)Če pa oba brata vsebujeta minimalno število elementov potem združimo vozlišče s premajhnim številom z elementom iz očeta in z enim bratom v skupno vozlišče</a:t>
            </a:r>
          </a:p>
        </p:txBody>
      </p:sp>
    </p:spTree>
    <p:extLst>
      <p:ext uri="{BB962C8B-B14F-4D97-AF65-F5344CB8AC3E}">
        <p14:creationId xmlns:p14="http://schemas.microsoft.com/office/powerpoint/2010/main" val="3877954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1) Element v listu</a:t>
            </a:r>
            <a:br>
              <a:rPr lang="sl-SI" dirty="0" smtClean="0"/>
            </a:br>
            <a:r>
              <a:rPr lang="sl-SI" dirty="0" smtClean="0"/>
              <a:t>(preverimo minimalno št.)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0" y="2849166"/>
            <a:ext cx="9219537" cy="169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410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2) Element v notranjem vozlišču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141" y="3916114"/>
            <a:ext cx="5732860" cy="1746434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160270"/>
            <a:ext cx="5717156" cy="191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209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2) Element v notranjem vozlišču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833" y="2723752"/>
            <a:ext cx="6140054" cy="236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987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2a) Vsaj eden od bratov vsebuje vsaj m/2 elementov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191" y="3816349"/>
            <a:ext cx="4851658" cy="1709738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305" y="2502694"/>
            <a:ext cx="4659530" cy="1868107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545" y="3724909"/>
            <a:ext cx="2033203" cy="462454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3817" y="5073817"/>
            <a:ext cx="242887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855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2a)</a:t>
            </a:r>
            <a:r>
              <a:rPr lang="sl-SI" dirty="0"/>
              <a:t> Vsaj eden od bratov vsebuje vsaj m/2 elementov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507" y="2500708"/>
            <a:ext cx="6223794" cy="2537009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948" y="4291619"/>
            <a:ext cx="242887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4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0002" y="1879934"/>
            <a:ext cx="4978733" cy="3606642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102" y="613197"/>
            <a:ext cx="7543800" cy="1088068"/>
          </a:xfrm>
        </p:spPr>
        <p:txBody>
          <a:bodyPr/>
          <a:lstStyle/>
          <a:p>
            <a:r>
              <a:rPr lang="sl-SI" dirty="0" smtClean="0"/>
              <a:t>Uporaba B-dreves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9034" y="1701266"/>
            <a:ext cx="7543800" cy="44191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sz="18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1800" dirty="0" smtClean="0"/>
              <a:t>B-drevesa </a:t>
            </a:r>
            <a:r>
              <a:rPr lang="sl-SI" sz="1800" dirty="0"/>
              <a:t>so posebej zasnovana</a:t>
            </a:r>
          </a:p>
          <a:p>
            <a:pPr marL="0" indent="0">
              <a:buNone/>
            </a:pPr>
            <a:r>
              <a:rPr lang="sl-SI" sz="1800" dirty="0"/>
              <a:t>   za iskanje v zunanje pomnilniških</a:t>
            </a:r>
          </a:p>
          <a:p>
            <a:pPr marL="0" indent="0">
              <a:buNone/>
            </a:pPr>
            <a:r>
              <a:rPr lang="sl-SI" sz="1800" dirty="0"/>
              <a:t>   </a:t>
            </a:r>
            <a:r>
              <a:rPr lang="sl-SI" sz="1800" dirty="0" smtClean="0"/>
              <a:t>napravah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1800" dirty="0"/>
              <a:t>Dostopanje do elementa v zunanjem </a:t>
            </a:r>
          </a:p>
          <a:p>
            <a:pPr marL="0" indent="0">
              <a:buNone/>
            </a:pPr>
            <a:r>
              <a:rPr lang="sl-SI" sz="1800" dirty="0"/>
              <a:t>   pomnilniku je </a:t>
            </a:r>
            <a:r>
              <a:rPr lang="sl-SI" sz="1800" dirty="0" smtClean="0"/>
              <a:t>počasno</a:t>
            </a:r>
            <a:endParaRPr lang="sl-SI" sz="18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1800" dirty="0"/>
              <a:t>Vozlišče ustreza eni strani na disku, </a:t>
            </a:r>
          </a:p>
          <a:p>
            <a:pPr marL="0" indent="0">
              <a:buNone/>
            </a:pPr>
            <a:r>
              <a:rPr lang="sl-SI" sz="1800" dirty="0"/>
              <a:t>    koren pa se tipično hrani v hitrem pomnilniku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1800" dirty="0"/>
              <a:t>Kolikokrat posežemo na disk je </a:t>
            </a:r>
          </a:p>
          <a:p>
            <a:pPr marL="0" indent="0">
              <a:buNone/>
            </a:pPr>
            <a:r>
              <a:rPr lang="sl-SI" sz="1800" dirty="0"/>
              <a:t>   odvisno od višine drevesa</a:t>
            </a:r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669808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589" y="3239807"/>
            <a:ext cx="5175794" cy="235048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34" y="2160271"/>
            <a:ext cx="4975306" cy="222758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2b) Nobeden od bratov nima vsaj m/2 elementov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6088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Brisanje</a:t>
            </a:r>
            <a:br>
              <a:rPr lang="sl-SI" dirty="0" smtClean="0"/>
            </a:br>
            <a:r>
              <a:rPr lang="sl-SI" dirty="0" smtClean="0"/>
              <a:t>2b) Nobeden od bratov nima vsaj m/2 elementov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85" y="2355851"/>
            <a:ext cx="7054951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30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451" y="2905902"/>
            <a:ext cx="7293526" cy="2790989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7660" y="767403"/>
            <a:ext cx="7543800" cy="1088068"/>
          </a:xfrm>
        </p:spPr>
        <p:txBody>
          <a:bodyPr/>
          <a:lstStyle/>
          <a:p>
            <a:r>
              <a:rPr lang="sl-SI" dirty="0" smtClean="0"/>
              <a:t>Različice B-dreves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9260" y="2267421"/>
            <a:ext cx="7543800" cy="3017520"/>
          </a:xfrm>
        </p:spPr>
        <p:txBody>
          <a:bodyPr>
            <a:normAutofit/>
          </a:bodyPr>
          <a:lstStyle/>
          <a:p>
            <a:r>
              <a:rPr lang="sl-SI" dirty="0" smtClean="0"/>
              <a:t>Obstaja več različic B-dreves: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B+ drevesa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B* drevesa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Štetje B-dreves</a:t>
            </a:r>
          </a:p>
          <a:p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4170598" y="5738756"/>
            <a:ext cx="306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Primer B+ drevesa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792864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gradnje B-drevesa iz zaporedja števil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Predpostavka: Red drevesa 5</a:t>
            </a:r>
            <a:endParaRPr lang="sl-SI" dirty="0"/>
          </a:p>
          <a:p>
            <a:r>
              <a:rPr lang="sl-SI" dirty="0" smtClean="0"/>
              <a:t>20</a:t>
            </a:r>
            <a:r>
              <a:rPr lang="sl-SI" dirty="0"/>
              <a:t>, 40, 10, 30, 15, 35, 7, 26, 18, 22, 5, 42, 13, 46, 27, 8, 32, 24, 45 in 25.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965" y="2994400"/>
            <a:ext cx="7297788" cy="251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622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>
              <a:hlinkClick r:id="rId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en.wikipedia.org/wiki/B-tree</a:t>
            </a:r>
            <a:r>
              <a:rPr lang="sl-SI" dirty="0" smtClean="0"/>
              <a:t> [</a:t>
            </a:r>
            <a:r>
              <a:rPr lang="sl-SI" dirty="0"/>
              <a:t>ogled </a:t>
            </a:r>
            <a:r>
              <a:rPr lang="sl-SI" dirty="0" smtClean="0"/>
              <a:t>1.2.2016]</a:t>
            </a:r>
            <a:endParaRPr lang="sl-SI" dirty="0" smtClean="0">
              <a:hlinkClick r:id="rId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>
                <a:hlinkClick r:id="rId2"/>
              </a:rPr>
              <a:t>http</a:t>
            </a:r>
            <a:r>
              <a:rPr lang="sl-SI" dirty="0">
                <a:hlinkClick r:id="rId2"/>
              </a:rPr>
              <a:t>://</a:t>
            </a:r>
            <a:r>
              <a:rPr lang="sl-SI" dirty="0" smtClean="0">
                <a:hlinkClick r:id="rId2"/>
              </a:rPr>
              <a:t>wiki.fmf.uni-lj.si/wiki/B-drevo</a:t>
            </a:r>
            <a:r>
              <a:rPr lang="sl-SI" dirty="0" smtClean="0"/>
              <a:t> [ogled 3.2.2016]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hlinkClick r:id="rId4" invalidUrl="http://lokar.fmf.uni-lj.si/www/osebno/OpravljeneDiplome/DIPLOMSKA NALOGA_renata_jere.pdf"/>
              </a:rPr>
              <a:t>http://</a:t>
            </a:r>
            <a:r>
              <a:rPr lang="sl-SI" dirty="0" smtClean="0">
                <a:hlinkClick r:id="rId4" invalidUrl="http://lokar.fmf.uni-lj.si/www/osebno/OpravljeneDiplome/DIPLOMSKA NALOGA_renata_jere.pdf"/>
              </a:rPr>
              <a:t>lokar.fmf.uni-lj.si/www/osebno/OpravljeneDiplome/DIPLOMSKA%20NALOGA_renata_jere.pdf</a:t>
            </a:r>
            <a:r>
              <a:rPr lang="sl-SI" dirty="0" smtClean="0"/>
              <a:t> [ogled 9.2.2016]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9898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Uporaba B-dreves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22960" y="2482850"/>
            <a:ext cx="7543800" cy="3017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/>
              <a:t>B-drevesa so primarna podatkovna struktura v mnogih datotečnih sistemih: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 Apple-ov </a:t>
            </a:r>
            <a:r>
              <a:rPr lang="sl-SI" dirty="0"/>
              <a:t>HFS+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</a:t>
            </a:r>
            <a:r>
              <a:rPr lang="sl-SI" dirty="0" smtClean="0"/>
              <a:t>Microsoft-ov </a:t>
            </a:r>
            <a:r>
              <a:rPr lang="sl-SI" dirty="0"/>
              <a:t>NTFS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</a:t>
            </a:r>
            <a:r>
              <a:rPr lang="sl-SI" dirty="0" smtClean="0"/>
              <a:t>Linux-ov Ext4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r>
              <a:rPr lang="sl-SI" dirty="0"/>
              <a:t>Poleg tega so prisotna v vseh večjih sistemih podatkovnih baz (</a:t>
            </a:r>
            <a:r>
              <a:rPr lang="sl-SI" b="1" dirty="0"/>
              <a:t>hitrejše indeksiranje</a:t>
            </a:r>
            <a:r>
              <a:rPr lang="sl-SI" dirty="0"/>
              <a:t>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3684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Večsmerno iskalno drevo	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dirty="0" smtClean="0"/>
              <a:t>Urejeno drevo (dvojna urejenost)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 smtClean="0"/>
              <a:t>Vsako vozlišče lahko vsebuje več elementov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 smtClean="0"/>
              <a:t>Lahko ima več kot dva sinova, odvisno od reda</a:t>
            </a:r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  <a:p>
            <a:pPr>
              <a:buFont typeface="Courier New" panose="02070309020205020404" pitchFamily="49" charset="0"/>
              <a:buChar char="o"/>
            </a:pPr>
            <a:endParaRPr lang="sl-SI" dirty="0" smtClean="0"/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  <a:p>
            <a:pPr>
              <a:buFont typeface="Courier New" panose="02070309020205020404" pitchFamily="49" charset="0"/>
              <a:buChar char="o"/>
            </a:pPr>
            <a:endParaRPr lang="sl-SI" dirty="0" smtClean="0"/>
          </a:p>
          <a:p>
            <a:pPr>
              <a:buFont typeface="Courier New" panose="02070309020205020404" pitchFamily="49" charset="0"/>
              <a:buChar char="o"/>
            </a:pPr>
            <a:endParaRPr lang="sl-SI" dirty="0" smtClean="0"/>
          </a:p>
          <a:p>
            <a:pPr>
              <a:buFont typeface="Courier New" panose="02070309020205020404" pitchFamily="49" charset="0"/>
              <a:buChar char="o"/>
            </a:pPr>
            <a:endParaRPr lang="sl-SI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0758" y="3263566"/>
            <a:ext cx="5093792" cy="228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3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9120" y="526577"/>
            <a:ext cx="7543800" cy="1088068"/>
          </a:xfrm>
        </p:spPr>
        <p:txBody>
          <a:bodyPr/>
          <a:lstStyle/>
          <a:p>
            <a:r>
              <a:rPr lang="sl-SI" dirty="0" smtClean="0"/>
              <a:t>Kaj je torej B-drevo?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B-drevo reda m je m-smerno iskalno drevo, ki je ali </a:t>
            </a:r>
            <a:r>
              <a:rPr lang="sl-SI" dirty="0" smtClean="0"/>
              <a:t>prazno, list </a:t>
            </a:r>
            <a:r>
              <a:rPr lang="sl-SI" dirty="0"/>
              <a:t>ali višine vsaj </a:t>
            </a:r>
            <a:r>
              <a:rPr lang="sl-SI" dirty="0" smtClean="0"/>
              <a:t>2, kjer ima koren najmanj dva sinova</a:t>
            </a:r>
          </a:p>
        </p:txBody>
      </p:sp>
      <p:pic>
        <p:nvPicPr>
          <p:cNvPr id="4" name="Slika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42883" y="2927648"/>
            <a:ext cx="6703954" cy="216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091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2628" y="530568"/>
            <a:ext cx="7543800" cy="1088068"/>
          </a:xfrm>
        </p:spPr>
        <p:txBody>
          <a:bodyPr/>
          <a:lstStyle/>
          <a:p>
            <a:r>
              <a:rPr lang="sl-SI" dirty="0" smtClean="0"/>
              <a:t>Lastnosti v B-drevesu reda 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7284" y="2160270"/>
            <a:ext cx="7543800" cy="301752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Število sinov je navzgor in navzdol omejeno z redom drevesa m: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l-SI" dirty="0" smtClean="0"/>
              <a:t>Vsako notranje vozlišče ima med m/2 in m sinov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l-SI" dirty="0" smtClean="0"/>
              <a:t>Koren ima od 2 do m sinov bodisi je list</a:t>
            </a:r>
            <a:endParaRPr lang="sl-SI" dirty="0"/>
          </a:p>
          <a:p>
            <a:pPr lvl="1">
              <a:buFont typeface="Wingdings" panose="05000000000000000000" pitchFamily="2" charset="2"/>
              <a:buChar char="v"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Število elementov je tudi navzgor in navzdol omejeno: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dirty="0" smtClean="0"/>
              <a:t>Vsako vozlišče, razen korena, ima od m/2 -1 do m-1 elementov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dirty="0" smtClean="0"/>
              <a:t>Za notranje vozlišče velja, da vozlišče, ki ima k sinov, vsebuje k-1 elementov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Vsi listi so na istem nivoju, </a:t>
            </a:r>
          </a:p>
          <a:p>
            <a:pPr marL="0" indent="0">
              <a:buNone/>
            </a:pPr>
            <a:r>
              <a:rPr lang="sl-SI" dirty="0" smtClean="0"/>
              <a:t>    ki je višina drevesa</a:t>
            </a:r>
          </a:p>
          <a:p>
            <a:pPr marL="150876" lvl="1" indent="0">
              <a:buNone/>
            </a:pPr>
            <a:endParaRPr lang="sl-SI" dirty="0" smtClean="0"/>
          </a:p>
        </p:txBody>
      </p:sp>
      <p:pic>
        <p:nvPicPr>
          <p:cNvPr id="4" name="Slika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43083" y="4074276"/>
            <a:ext cx="6300917" cy="182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9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11480" y="494261"/>
            <a:ext cx="7543800" cy="1088068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Operacije in časovna zahtevnost	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11480" y="2241551"/>
            <a:ext cx="7955280" cy="301752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l-SI" dirty="0" smtClean="0"/>
              <a:t>Iskanje elementa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dirty="0" smtClean="0"/>
              <a:t>Vstavljanje elementa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dirty="0" smtClean="0"/>
              <a:t>Brisanje elementa</a:t>
            </a:r>
          </a:p>
          <a:p>
            <a:pPr marL="0" indent="0">
              <a:buNone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Operacije na B-drevesih se izvedejo največ v času O(</a:t>
            </a:r>
            <a:r>
              <a:rPr lang="sl-SI" dirty="0" err="1" smtClean="0"/>
              <a:t>logn</a:t>
            </a:r>
            <a:r>
              <a:rPr lang="sl-SI" dirty="0" smtClean="0"/>
              <a:t>),  kjer je n število vozlišč,</a:t>
            </a:r>
          </a:p>
          <a:p>
            <a:pPr marL="0" indent="0">
              <a:buNone/>
            </a:pPr>
            <a:r>
              <a:rPr lang="sl-SI" dirty="0" smtClean="0"/>
              <a:t>operacijo znotraj vozlišča pa izvajamo v konstantnem času.</a:t>
            </a:r>
          </a:p>
          <a:p>
            <a:pPr marL="0" indent="0">
              <a:buNone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Če je red m velik, lahko elemente v vozlišču preiskujemo z bisekcijo, zopet v logaritemskem času.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220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5275" y="442722"/>
            <a:ext cx="7543800" cy="1088068"/>
          </a:xfrm>
        </p:spPr>
        <p:txBody>
          <a:bodyPr/>
          <a:lstStyle/>
          <a:p>
            <a:r>
              <a:rPr lang="sl-SI" dirty="0" smtClean="0"/>
              <a:t>Iskanje elementa v B-drevesu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819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l-SI" sz="2400" dirty="0" smtClean="0"/>
              <a:t>Iskanje se začne v korenu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400" dirty="0" smtClean="0"/>
              <a:t>Ločimo naslednje primere: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000" dirty="0" smtClean="0"/>
              <a:t>Element je v trenutnem vozlišču. Smo ga našli in iskanje zaključimo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000" dirty="0" smtClean="0"/>
              <a:t>Element ni v trenutnem vozlišču: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sl-SI" sz="1600" dirty="0" smtClean="0"/>
              <a:t>Iskani element je manjši od prvega elementa v vozlišču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sl-SI" sz="1600" dirty="0" smtClean="0"/>
              <a:t>Iskani element je večji od vseh elementov v vozlišču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sl-SI" sz="1600" dirty="0" smtClean="0"/>
              <a:t>Iskani element je večji od prvega in manjši od zadnjega elementa</a:t>
            </a:r>
          </a:p>
          <a:p>
            <a:pPr marL="384048" lvl="2" indent="0">
              <a:buNone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3787387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Iskanje elementa v B-drevesu – primer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71" y="2555874"/>
            <a:ext cx="8620379" cy="242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73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493</TotalTime>
  <Words>619</Words>
  <Application>Microsoft Office PowerPoint</Application>
  <PresentationFormat>On-screen Show (4:3)</PresentationFormat>
  <Paragraphs>105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Calibri Light</vt:lpstr>
      <vt:lpstr>Courier New</vt:lpstr>
      <vt:lpstr>Wingdings</vt:lpstr>
      <vt:lpstr>Retrospektiva</vt:lpstr>
      <vt:lpstr>B-drevo </vt:lpstr>
      <vt:lpstr>Uporaba B-dreves</vt:lpstr>
      <vt:lpstr>Uporaba B-dreves</vt:lpstr>
      <vt:lpstr>Večsmerno iskalno drevo </vt:lpstr>
      <vt:lpstr>Kaj je torej B-drevo?</vt:lpstr>
      <vt:lpstr>Lastnosti v B-drevesu reda m</vt:lpstr>
      <vt:lpstr>Operacije in časovna zahtevnost </vt:lpstr>
      <vt:lpstr>Iskanje elementa v B-drevesu</vt:lpstr>
      <vt:lpstr>Iskanje elementa v B-drevesu – primer</vt:lpstr>
      <vt:lpstr>Vstavljanje elementa v B-drevo</vt:lpstr>
      <vt:lpstr>Vstavljanje –  1)Vozlišče vsebuje manj kot m-1 elementov </vt:lpstr>
      <vt:lpstr>Vstavljanje 2) Vozlišče je polno</vt:lpstr>
      <vt:lpstr>Vstavljanje 2) Vozlišče je polno</vt:lpstr>
      <vt:lpstr>Brisanje elementa iz B-drevesa</vt:lpstr>
      <vt:lpstr>Brisanje 1) Element v listu (preverimo minimalno št.)</vt:lpstr>
      <vt:lpstr>Brisanje 2) Element v notranjem vozlišču</vt:lpstr>
      <vt:lpstr>Brisanje 2) Element v notranjem vozlišču</vt:lpstr>
      <vt:lpstr>Brisanje 2a) Vsaj eden od bratov vsebuje vsaj m/2 elementov</vt:lpstr>
      <vt:lpstr>Brisanje 2a) Vsaj eden od bratov vsebuje vsaj m/2 elementov</vt:lpstr>
      <vt:lpstr>Brisanje 2b) Nobeden od bratov nima vsaj m/2 elementov</vt:lpstr>
      <vt:lpstr>Brisanje 2b) Nobeden od bratov nima vsaj m/2 elementov</vt:lpstr>
      <vt:lpstr>Različice B-dreves</vt:lpstr>
      <vt:lpstr>Primer gradnje B-drevesa iz zaporedja števil</vt:lpstr>
      <vt:lpstr>Viri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B-drevo</dc:title>
  <dc:creator>Maxi</dc:creator>
  <cp:lastModifiedBy>pristop predstavitve</cp:lastModifiedBy>
  <cp:revision>45</cp:revision>
  <dcterms:created xsi:type="dcterms:W3CDTF">2016-01-15T18:08:58Z</dcterms:created>
  <dcterms:modified xsi:type="dcterms:W3CDTF">2016-02-11T08:57:06Z</dcterms:modified>
</cp:coreProperties>
</file>